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activeX/activeX2.xml" ContentType="application/vnd.ms-office.activeX+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Override PartName="/ppt/activeX/activeX1.xml" ContentType="application/vnd.ms-office.activeX+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Default Extension="bin" ContentType="application/vnd.ms-office.activeX"/>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344" r:id="rId2"/>
  </p:sldMasterIdLst>
  <p:notesMasterIdLst>
    <p:notesMasterId r:id="rId19"/>
  </p:notesMasterIdLst>
  <p:handoutMasterIdLst>
    <p:handoutMasterId r:id="rId20"/>
  </p:handoutMasterIdLst>
  <p:sldIdLst>
    <p:sldId id="261" r:id="rId3"/>
    <p:sldId id="265" r:id="rId4"/>
    <p:sldId id="264" r:id="rId5"/>
    <p:sldId id="266" r:id="rId6"/>
    <p:sldId id="267" r:id="rId7"/>
    <p:sldId id="273" r:id="rId8"/>
    <p:sldId id="268" r:id="rId9"/>
    <p:sldId id="274" r:id="rId10"/>
    <p:sldId id="269" r:id="rId11"/>
    <p:sldId id="279" r:id="rId12"/>
    <p:sldId id="270" r:id="rId13"/>
    <p:sldId id="277" r:id="rId14"/>
    <p:sldId id="278" r:id="rId15"/>
    <p:sldId id="271" r:id="rId16"/>
    <p:sldId id="272" r:id="rId17"/>
    <p:sldId id="276" r:id="rId18"/>
  </p:sldIdLst>
  <p:sldSz cx="9144000" cy="6858000" type="screen4x3"/>
  <p:notesSz cx="6858000" cy="9144000"/>
  <p:custDataLst>
    <p:tags r:id="rId21"/>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2C6"/>
    <a:srgbClr val="D3DFEE"/>
    <a:srgbClr val="005582"/>
    <a:srgbClr val="808080"/>
    <a:srgbClr val="00508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070" autoAdjust="0"/>
    <p:restoredTop sz="94660"/>
  </p:normalViewPr>
  <p:slideViewPr>
    <p:cSldViewPr snapToGrid="0">
      <p:cViewPr>
        <p:scale>
          <a:sx n="75" d="100"/>
          <a:sy n="75" d="100"/>
        </p:scale>
        <p:origin x="-782" y="-581"/>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ABD3DEB-6637-41A5-837E-82E3F266FF8B}" type="datetime1">
              <a:rPr lang="en-US"/>
              <a:pPr>
                <a:defRPr/>
              </a:pPr>
              <a:t>11/18/2012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207C290-243E-4ADE-A042-156FED6622B7}"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6A675C3-3263-43E9-91FC-81576839DB97}" type="datetime1">
              <a:rPr lang="en-US"/>
              <a:pPr>
                <a:defRPr/>
              </a:pPr>
              <a:t>11/18/2012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DE32DB-24CB-4FF1-A597-470ED4A7008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TitleSlide_B.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295400" y="822325"/>
            <a:ext cx="7162800" cy="1143000"/>
          </a:xfrm>
        </p:spPr>
        <p:txBody>
          <a:bodyPr/>
          <a:lstStyle>
            <a:lvl1pPr>
              <a:lnSpc>
                <a:spcPct val="90000"/>
              </a:lnSpc>
              <a:defRPr sz="4400">
                <a:solidFill>
                  <a:schemeClr val="tx2"/>
                </a:solidFill>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1417503" y="2357337"/>
            <a:ext cx="3919537" cy="1752600"/>
          </a:xfrm>
        </p:spPr>
        <p:txBody>
          <a:bodyPr/>
          <a:lstStyle>
            <a:lvl1pPr marL="0" indent="0">
              <a:lnSpc>
                <a:spcPct val="90000"/>
              </a:lnSpc>
              <a:buFont typeface="Wingdings" pitchFamily="28" charset="2"/>
              <a:buNone/>
              <a:defRPr sz="2200" b="1">
                <a:solidFill>
                  <a:schemeClr val="tx2"/>
                </a:solidFill>
              </a:defRPr>
            </a:lvl1pPr>
          </a:lstStyle>
          <a:p>
            <a:r>
              <a:rPr lang="en-US" dirty="0" smtClean="0"/>
              <a:t>Click to edit Master subtitle style</a:t>
            </a:r>
            <a:endParaRPr lang="en-US" dirty="0"/>
          </a:p>
        </p:txBody>
      </p:sp>
      <p:pic>
        <p:nvPicPr>
          <p:cNvPr id="7" name="Picture 7" descr="IEEE_TAG_WHITE.png"/>
          <p:cNvPicPr>
            <a:picLocks noChangeAspect="1"/>
          </p:cNvPicPr>
          <p:nvPr userDrawn="1"/>
        </p:nvPicPr>
        <p:blipFill>
          <a:blip r:embed="rId3"/>
          <a:srcRect/>
          <a:stretch>
            <a:fillRect/>
          </a:stretch>
        </p:blipFill>
        <p:spPr bwMode="auto">
          <a:xfrm>
            <a:off x="7772400" y="6019800"/>
            <a:ext cx="1143000" cy="64135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A3DF503B-7E4E-409A-A68C-577AE56A8CBD}" type="datetime1">
              <a:rPr lang="en-US"/>
              <a:pPr>
                <a:defRPr/>
              </a:pPr>
              <a:t>11/18/2012</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5D217C9A-4B2C-4002-B970-4DF6193CA65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CECF483-A214-4481-91EF-07CC389636F7}" type="datetime1">
              <a:rPr lang="en-US"/>
              <a:pPr>
                <a:defRPr/>
              </a:pPr>
              <a:t>11/18/2012</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46A1E17E-9108-48A8-87DC-66F7E534F0A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6275" y="200025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6775" y="20002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6775" y="41338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66750" y="590550"/>
            <a:ext cx="7848600" cy="1143000"/>
          </a:xfrm>
        </p:spPr>
        <p:txBody>
          <a:bodyPr/>
          <a:lstStyle/>
          <a:p>
            <a:r>
              <a:rPr lang="en-US" smtClean="0"/>
              <a:t>Click to edit Master title style</a:t>
            </a:r>
            <a:endParaRPr lang="en-US" dirty="0"/>
          </a:p>
        </p:txBody>
      </p:sp>
      <p:sp>
        <p:nvSpPr>
          <p:cNvPr id="3" name="Content Placeholder 2"/>
          <p:cNvSpPr>
            <a:spLocks noGrp="1"/>
          </p:cNvSpPr>
          <p:nvPr>
            <p:ph sz="quarter" idx="1"/>
          </p:nvPr>
        </p:nvSpPr>
        <p:spPr>
          <a:xfrm>
            <a:off x="609600"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10100"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90550"/>
            <a:ext cx="7848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5325"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95825"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95825"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Historical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TitleSlide_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5" name="Picture 7" descr="IEEE_TAG_WHITE.png"/>
          <p:cNvPicPr>
            <a:picLocks noChangeAspect="1"/>
          </p:cNvPicPr>
          <p:nvPr/>
        </p:nvPicPr>
        <p:blipFill>
          <a:blip r:embed="rId4"/>
          <a:srcRect/>
          <a:stretch>
            <a:fillRect/>
          </a:stretch>
        </p:blipFill>
        <p:spPr bwMode="auto">
          <a:xfrm>
            <a:off x="7772400" y="6019800"/>
            <a:ext cx="1143000" cy="641350"/>
          </a:xfrm>
          <a:prstGeom prst="rect">
            <a:avLst/>
          </a:prstGeom>
          <a:noFill/>
          <a:ln w="9525">
            <a:noFill/>
            <a:miter lim="800000"/>
            <a:headEnd/>
            <a:tailEnd/>
          </a:ln>
        </p:spPr>
      </p:pic>
      <p:sp>
        <p:nvSpPr>
          <p:cNvPr id="3074" name="Rectangle 2"/>
          <p:cNvSpPr>
            <a:spLocks noGrp="1" noChangeArrowheads="1"/>
          </p:cNvSpPr>
          <p:nvPr>
            <p:ph type="ctrTitle"/>
          </p:nvPr>
        </p:nvSpPr>
        <p:spPr>
          <a:xfrm>
            <a:off x="700121" y="1150964"/>
            <a:ext cx="7962600" cy="1143000"/>
          </a:xfrm>
        </p:spPr>
        <p:txBody>
          <a:bodyPr/>
          <a:lstStyle>
            <a:lvl1pPr>
              <a:lnSpc>
                <a:spcPct val="90000"/>
              </a:lnSpc>
              <a:defRPr sz="4400">
                <a:solidFill>
                  <a:srgbClr val="005582"/>
                </a:solidFill>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705731" y="3297303"/>
            <a:ext cx="6760391" cy="1234440"/>
          </a:xfrm>
        </p:spPr>
        <p:txBody>
          <a:bodyPr/>
          <a:lstStyle>
            <a:lvl1pPr marL="0" indent="0">
              <a:lnSpc>
                <a:spcPct val="90000"/>
              </a:lnSpc>
              <a:buFont typeface="Wingdings" pitchFamily="28" charset="2"/>
              <a:buNone/>
              <a:defRPr sz="2200" b="1">
                <a:solidFill>
                  <a:srgbClr val="808080"/>
                </a:solidFill>
              </a:defRPr>
            </a:lvl1pPr>
          </a:lstStyle>
          <a:p>
            <a:r>
              <a:rPr lang="en-US" dirty="0" smtClean="0"/>
              <a:t>Click to edit Master subtitle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User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TitleSlide_C.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5" name="Picture 7" descr="IEEE_TAG_WHITE.png"/>
          <p:cNvPicPr>
            <a:picLocks noChangeAspect="1"/>
          </p:cNvPicPr>
          <p:nvPr/>
        </p:nvPicPr>
        <p:blipFill>
          <a:blip r:embed="rId4"/>
          <a:srcRect/>
          <a:stretch>
            <a:fillRect/>
          </a:stretch>
        </p:blipFill>
        <p:spPr bwMode="auto">
          <a:xfrm>
            <a:off x="7772400" y="6019800"/>
            <a:ext cx="1143000" cy="641350"/>
          </a:xfrm>
          <a:prstGeom prst="rect">
            <a:avLst/>
          </a:prstGeom>
          <a:noFill/>
          <a:ln w="9525">
            <a:noFill/>
            <a:miter lim="800000"/>
            <a:headEnd/>
            <a:tailEnd/>
          </a:ln>
        </p:spPr>
      </p:pic>
      <p:sp>
        <p:nvSpPr>
          <p:cNvPr id="3074" name="Rectangle 2"/>
          <p:cNvSpPr>
            <a:spLocks noGrp="1" noChangeArrowheads="1"/>
          </p:cNvSpPr>
          <p:nvPr>
            <p:ph type="ctrTitle"/>
          </p:nvPr>
        </p:nvSpPr>
        <p:spPr>
          <a:xfrm>
            <a:off x="704705" y="1155210"/>
            <a:ext cx="7848600" cy="1143000"/>
          </a:xfrm>
        </p:spPr>
        <p:txBody>
          <a:bodyPr/>
          <a:lstStyle>
            <a:lvl1pPr>
              <a:lnSpc>
                <a:spcPct val="90000"/>
              </a:lnSpc>
              <a:defRPr sz="4400">
                <a:solidFill>
                  <a:srgbClr val="005087"/>
                </a:solidFill>
              </a:defRPr>
            </a:lvl1pPr>
          </a:lstStyle>
          <a:p>
            <a:r>
              <a:rPr lang="en-US" dirty="0" smtClean="0"/>
              <a:t>Click to edit Master title style</a:t>
            </a:r>
            <a:endParaRPr lang="en-US" dirty="0"/>
          </a:p>
        </p:txBody>
      </p:sp>
      <p:sp>
        <p:nvSpPr>
          <p:cNvPr id="6" name="Rectangle 3"/>
          <p:cNvSpPr>
            <a:spLocks noGrp="1" noChangeArrowheads="1"/>
          </p:cNvSpPr>
          <p:nvPr>
            <p:ph type="subTitle" idx="1"/>
          </p:nvPr>
        </p:nvSpPr>
        <p:spPr>
          <a:xfrm>
            <a:off x="705731" y="3297304"/>
            <a:ext cx="6760391" cy="1234440"/>
          </a:xfrm>
        </p:spPr>
        <p:txBody>
          <a:bodyPr/>
          <a:lstStyle>
            <a:lvl1pPr marL="0" indent="0">
              <a:lnSpc>
                <a:spcPct val="90000"/>
              </a:lnSpc>
              <a:buFont typeface="Wingdings" pitchFamily="28" charset="2"/>
              <a:buNone/>
              <a:defRPr sz="2200" b="1">
                <a:solidFill>
                  <a:srgbClr val="808080"/>
                </a:solidFill>
              </a:defRPr>
            </a:lvl1pPr>
          </a:lstStyle>
          <a:p>
            <a:r>
              <a:rPr lang="en-US" dirty="0" smtClean="0"/>
              <a:t>Click to edit Master subtitle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echnology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TitleSlide_D.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5" name="Picture 7" descr="IEEE_TAG_WHITE.png"/>
          <p:cNvPicPr>
            <a:picLocks noChangeAspect="1"/>
          </p:cNvPicPr>
          <p:nvPr/>
        </p:nvPicPr>
        <p:blipFill>
          <a:blip r:embed="rId4"/>
          <a:srcRect/>
          <a:stretch>
            <a:fillRect/>
          </a:stretch>
        </p:blipFill>
        <p:spPr bwMode="auto">
          <a:xfrm>
            <a:off x="7772400" y="6019800"/>
            <a:ext cx="1143000" cy="641350"/>
          </a:xfrm>
          <a:prstGeom prst="rect">
            <a:avLst/>
          </a:prstGeom>
          <a:noFill/>
          <a:ln w="9525">
            <a:noFill/>
            <a:miter lim="800000"/>
            <a:headEnd/>
            <a:tailEnd/>
          </a:ln>
        </p:spPr>
      </p:pic>
      <p:sp>
        <p:nvSpPr>
          <p:cNvPr id="3074" name="Rectangle 2"/>
          <p:cNvSpPr>
            <a:spLocks noGrp="1" noChangeArrowheads="1"/>
          </p:cNvSpPr>
          <p:nvPr>
            <p:ph type="ctrTitle"/>
          </p:nvPr>
        </p:nvSpPr>
        <p:spPr>
          <a:xfrm>
            <a:off x="704088" y="1152144"/>
            <a:ext cx="7964424" cy="1143000"/>
          </a:xfrm>
        </p:spPr>
        <p:txBody>
          <a:bodyPr/>
          <a:lstStyle>
            <a:lvl1pPr>
              <a:lnSpc>
                <a:spcPct val="90000"/>
              </a:lnSpc>
              <a:defRPr sz="4400">
                <a:solidFill>
                  <a:srgbClr val="005087"/>
                </a:solidFill>
              </a:defRPr>
            </a:lvl1pPr>
          </a:lstStyle>
          <a:p>
            <a:r>
              <a:rPr lang="en-US" dirty="0" smtClean="0"/>
              <a:t>Click to edit Master title style</a:t>
            </a:r>
            <a:endParaRPr lang="en-US" dirty="0"/>
          </a:p>
        </p:txBody>
      </p:sp>
      <p:sp>
        <p:nvSpPr>
          <p:cNvPr id="6" name="Rectangle 3"/>
          <p:cNvSpPr>
            <a:spLocks noGrp="1" noChangeArrowheads="1"/>
          </p:cNvSpPr>
          <p:nvPr>
            <p:ph type="subTitle" idx="1"/>
          </p:nvPr>
        </p:nvSpPr>
        <p:spPr>
          <a:xfrm>
            <a:off x="705731" y="3297304"/>
            <a:ext cx="6760391" cy="1234440"/>
          </a:xfrm>
        </p:spPr>
        <p:txBody>
          <a:bodyPr/>
          <a:lstStyle>
            <a:lvl1pPr marL="0" indent="0">
              <a:lnSpc>
                <a:spcPct val="90000"/>
              </a:lnSpc>
              <a:buFont typeface="Wingdings" pitchFamily="28" charset="2"/>
              <a:buNone/>
              <a:defRPr sz="2200" b="1">
                <a:solidFill>
                  <a:srgbClr val="808080"/>
                </a:solidFill>
              </a:defRPr>
            </a:lvl1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9"/>
          <p:cNvSpPr>
            <a:spLocks noGrp="1"/>
          </p:cNvSpPr>
          <p:nvPr>
            <p:ph type="dt" sz="half" idx="10"/>
          </p:nvPr>
        </p:nvSpPr>
        <p:spPr/>
        <p:txBody>
          <a:bodyPr/>
          <a:lstStyle>
            <a:lvl1pPr>
              <a:defRPr/>
            </a:lvl1pPr>
          </a:lstStyle>
          <a:p>
            <a:pPr>
              <a:defRPr/>
            </a:pPr>
            <a:fld id="{DED3F9CC-B228-42BD-95E7-E5E4ABED8814}" type="datetime1">
              <a:rPr lang="en-US"/>
              <a:pPr>
                <a:defRPr/>
              </a:pPr>
              <a:t>11/18/2012</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6B59D3AB-3998-430B-8BC7-122C3932CFA2}" type="slidenum">
              <a:rPr lang="en-US"/>
              <a:pPr>
                <a:defRPr/>
              </a:pPr>
              <a:t>‹#›</a:t>
            </a:fld>
            <a:endParaRPr lang="en-US"/>
          </a:p>
        </p:txBody>
      </p:sp>
      <p:sp>
        <p:nvSpPr>
          <p:cNvPr id="9" name="Rectangle 3"/>
          <p:cNvSpPr>
            <a:spLocks noGrp="1" noChangeArrowheads="1"/>
          </p:cNvSpPr>
          <p:nvPr>
            <p:ph idx="1" hasCustomPrompt="1"/>
          </p:nvPr>
        </p:nvSpPr>
        <p:spPr bwMode="auto">
          <a:xfrm>
            <a:off x="7239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Arial" pitchFamily="34" charset="0"/>
              <a:buNone/>
              <a:defRPr lang="en-US" sz="2800" b="0" dirty="0" smtClean="0">
                <a:solidFill>
                  <a:schemeClr val="tx1"/>
                </a:solidFill>
                <a:latin typeface="+mn-lt"/>
                <a:ea typeface="ＭＳ Ｐゴシック" pitchFamily="-112" charset="-128"/>
                <a:cs typeface="ＭＳ Ｐゴシック" pitchFamily="-112" charset="-128"/>
              </a:defRPr>
            </a:lvl1pPr>
            <a:lvl2pPr>
              <a:defRPr lang="en-US" sz="2600" b="0" dirty="0" smtClean="0">
                <a:solidFill>
                  <a:schemeClr val="tx1"/>
                </a:solidFill>
                <a:latin typeface="+mn-lt"/>
                <a:ea typeface="ＭＳ Ｐゴシック" pitchFamily="-112" charset="-128"/>
              </a:defRPr>
            </a:lvl2pPr>
            <a:lvl3pPr indent="-228600" algn="l" rtl="0" eaLnBrk="0" fontAlgn="base" hangingPunct="0">
              <a:spcBef>
                <a:spcPct val="20000"/>
              </a:spcBef>
              <a:spcAft>
                <a:spcPct val="0"/>
              </a:spcAft>
              <a:buClr>
                <a:schemeClr val="bg2"/>
              </a:buClr>
              <a:defRPr lang="en-US" sz="2200" b="0" dirty="0" smtClean="0">
                <a:solidFill>
                  <a:schemeClr val="tx1"/>
                </a:solidFill>
                <a:latin typeface="+mn-lt"/>
                <a:ea typeface="ＭＳ Ｐゴシック" pitchFamily="-112" charset="-128"/>
              </a:defRPr>
            </a:lvl3pPr>
            <a:lvl4pPr>
              <a:buFont typeface="Courier New" pitchFamily="49" charset="0"/>
              <a:buChar char="o"/>
              <a:defRPr lang="en-US" sz="2000" b="0" dirty="0" smtClean="0">
                <a:solidFill>
                  <a:schemeClr val="tx1"/>
                </a:solidFill>
                <a:latin typeface="+mn-lt"/>
                <a:ea typeface="ＭＳ Ｐゴシック" pitchFamily="-112" charset="-128"/>
              </a:defRPr>
            </a:lvl4pPr>
            <a:lvl5pPr>
              <a:defRPr lang="en-US" sz="1800" b="0" dirty="0" smtClean="0">
                <a:solidFill>
                  <a:schemeClr val="tx1"/>
                </a:solidFill>
                <a:latin typeface="+mn-lt"/>
                <a:ea typeface="ＭＳ Ｐゴシック" pitchFamily="-112" charset="-128"/>
              </a:defRPr>
            </a:lvl5pPr>
          </a:lstStyle>
          <a:p>
            <a:pPr marL="342900" lvl="0" indent="-342900" algn="l" rtl="0" eaLnBrk="0" fontAlgn="base" hangingPunct="0">
              <a:spcBef>
                <a:spcPct val="20000"/>
              </a:spcBef>
              <a:spcAft>
                <a:spcPct val="0"/>
              </a:spcAft>
              <a:buClr>
                <a:schemeClr val="bg2"/>
              </a:buClr>
              <a:buSzPct val="80000"/>
              <a:buBlip>
                <a:blip r:embed="rId2"/>
              </a:buBlip>
            </a:pPr>
            <a:r>
              <a:rPr lang="en-US" dirty="0" smtClean="0"/>
              <a:t> Click to edit Master text styles</a:t>
            </a:r>
          </a:p>
          <a:p>
            <a:pPr marL="742950" lvl="1" indent="-285750" algn="l" rtl="0" eaLnBrk="0" fontAlgn="base" hangingPunct="0">
              <a:spcBef>
                <a:spcPct val="20000"/>
              </a:spcBef>
              <a:spcAft>
                <a:spcPct val="0"/>
              </a:spcAft>
              <a:buClr>
                <a:schemeClr val="bg2"/>
              </a:buClr>
              <a:buChar char="–"/>
            </a:pPr>
            <a:r>
              <a:rPr lang="en-US" dirty="0" smtClean="0"/>
              <a:t>Second level</a:t>
            </a:r>
          </a:p>
          <a:p>
            <a:pPr marL="1143000" lvl="2" indent="-228600" algn="l" rtl="0" eaLnBrk="0" fontAlgn="base" hangingPunct="0">
              <a:spcBef>
                <a:spcPct val="20000"/>
              </a:spcBef>
              <a:spcAft>
                <a:spcPct val="0"/>
              </a:spcAft>
              <a:buClr>
                <a:schemeClr val="bg2"/>
              </a:buClr>
              <a:buFont typeface="Wingdings" pitchFamily="-112" charset="2"/>
              <a:buChar char="§"/>
            </a:pPr>
            <a:r>
              <a:rPr lang="en-US" dirty="0" smtClean="0"/>
              <a:t>Third Level</a:t>
            </a:r>
          </a:p>
          <a:p>
            <a:pPr marL="1600200" lvl="3" indent="-228600" algn="l" rtl="0" eaLnBrk="0" fontAlgn="base" hangingPunct="0">
              <a:spcBef>
                <a:spcPct val="20000"/>
              </a:spcBef>
              <a:spcAft>
                <a:spcPct val="0"/>
              </a:spcAft>
              <a:buClr>
                <a:schemeClr val="bg2"/>
              </a:buClr>
              <a:buFont typeface="Wingdings" pitchFamily="-112" charset="2"/>
              <a:buChar char="–"/>
            </a:pPr>
            <a:r>
              <a:rPr lang="en-US" dirty="0" smtClean="0"/>
              <a:t>Fourth Level</a:t>
            </a:r>
          </a:p>
          <a:p>
            <a:pPr marL="2057400" lvl="4" indent="-228600" algn="l" rtl="0" eaLnBrk="0" fontAlgn="base" hangingPunct="0">
              <a:spcBef>
                <a:spcPct val="20000"/>
              </a:spcBef>
              <a:spcAft>
                <a:spcPct val="0"/>
              </a:spcAft>
              <a:buClr>
                <a:schemeClr val="bg2"/>
              </a:buClr>
              <a:buFont typeface="Wingdings" pitchFamily="-112" charset="2"/>
              <a:buChar char="§"/>
            </a:pPr>
            <a:r>
              <a:rPr lang="en-US" dirty="0" smtClean="0"/>
              <a:t>Fifth Level</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976BD854-BBBB-4742-9BFE-C06F4D395F94}" type="datetime1">
              <a:rPr lang="en-US"/>
              <a:pPr>
                <a:defRPr/>
              </a:pPr>
              <a:t>11/18/2012</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755E5C0E-E6AE-4A55-BC88-12AC07151C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C85321AC-F368-40FF-ABE0-6B465A2BDECB}" type="datetime1">
              <a:rPr lang="en-US"/>
              <a:pPr>
                <a:defRPr/>
              </a:pPr>
              <a:t>11/18/2012</a:t>
            </a:fld>
            <a:endParaRPr lang="en-US"/>
          </a:p>
        </p:txBody>
      </p:sp>
      <p:sp>
        <p:nvSpPr>
          <p:cNvPr id="6" name="Slide Number Placeholder 10"/>
          <p:cNvSpPr>
            <a:spLocks noGrp="1"/>
          </p:cNvSpPr>
          <p:nvPr>
            <p:ph type="sldNum" sz="quarter" idx="11"/>
          </p:nvPr>
        </p:nvSpPr>
        <p:spPr/>
        <p:txBody>
          <a:bodyPr/>
          <a:lstStyle>
            <a:lvl1pPr>
              <a:defRPr/>
            </a:lvl1pPr>
          </a:lstStyle>
          <a:p>
            <a:pPr>
              <a:defRPr/>
            </a:pPr>
            <a:fld id="{B8F82FB3-7F53-4097-8471-BEEA73A3FC1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DF5A079D-4BC4-40AC-B051-2A011E276B75}" type="datetime1">
              <a:rPr lang="en-US"/>
              <a:pPr>
                <a:defRPr/>
              </a:pPr>
              <a:t>11/18/2012</a:t>
            </a:fld>
            <a:endParaRPr lang="en-US"/>
          </a:p>
        </p:txBody>
      </p:sp>
      <p:sp>
        <p:nvSpPr>
          <p:cNvPr id="8" name="Slide Number Placeholder 10"/>
          <p:cNvSpPr>
            <a:spLocks noGrp="1"/>
          </p:cNvSpPr>
          <p:nvPr>
            <p:ph type="sldNum" sz="quarter" idx="11"/>
          </p:nvPr>
        </p:nvSpPr>
        <p:spPr/>
        <p:txBody>
          <a:bodyPr/>
          <a:lstStyle>
            <a:lvl1pPr>
              <a:defRPr/>
            </a:lvl1pPr>
          </a:lstStyle>
          <a:p>
            <a:pPr>
              <a:defRPr/>
            </a:pPr>
            <a:fld id="{2F10A8FF-0E2F-47A7-A7E6-E56F464B177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AA8339A2-7E9A-4C09-8DF5-16AEF6FAD0D0}" type="datetime1">
              <a:rPr lang="en-US"/>
              <a:pPr>
                <a:defRPr/>
              </a:pPr>
              <a:t>11/18/2012</a:t>
            </a:fld>
            <a:endParaRPr lang="en-US"/>
          </a:p>
        </p:txBody>
      </p:sp>
      <p:sp>
        <p:nvSpPr>
          <p:cNvPr id="4" name="Slide Number Placeholder 10"/>
          <p:cNvSpPr>
            <a:spLocks noGrp="1"/>
          </p:cNvSpPr>
          <p:nvPr>
            <p:ph type="sldNum" sz="quarter" idx="11"/>
          </p:nvPr>
        </p:nvSpPr>
        <p:spPr/>
        <p:txBody>
          <a:bodyPr/>
          <a:lstStyle>
            <a:lvl1pPr>
              <a:defRPr/>
            </a:lvl1pPr>
          </a:lstStyle>
          <a:p>
            <a:pPr>
              <a:defRPr/>
            </a:pPr>
            <a:fld id="{22635B35-B6E0-4012-91AA-BEF982788C5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3D4EF72-4189-4E1D-825F-56C2CCFAA6C5}" type="datetime1">
              <a:rPr lang="en-US"/>
              <a:pPr>
                <a:defRPr/>
              </a:pPr>
              <a:t>11/18/2012</a:t>
            </a:fld>
            <a:endParaRPr lang="en-US"/>
          </a:p>
        </p:txBody>
      </p:sp>
      <p:sp>
        <p:nvSpPr>
          <p:cNvPr id="3" name="Slide Number Placeholder 10"/>
          <p:cNvSpPr>
            <a:spLocks noGrp="1"/>
          </p:cNvSpPr>
          <p:nvPr>
            <p:ph type="sldNum" sz="quarter" idx="11"/>
          </p:nvPr>
        </p:nvSpPr>
        <p:spPr/>
        <p:txBody>
          <a:bodyPr/>
          <a:lstStyle>
            <a:lvl1pPr>
              <a:defRPr/>
            </a:lvl1pPr>
          </a:lstStyle>
          <a:p>
            <a:pPr>
              <a:defRPr/>
            </a:pPr>
            <a:fld id="{3CAE2BA4-0C75-460F-983E-C43D584E07F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4DA1015A-0477-4D5C-A6CD-E724D10675B9}" type="datetime1">
              <a:rPr lang="en-US"/>
              <a:pPr>
                <a:defRPr/>
              </a:pPr>
              <a:t>11/18/2012</a:t>
            </a:fld>
            <a:endParaRPr lang="en-US"/>
          </a:p>
        </p:txBody>
      </p:sp>
      <p:sp>
        <p:nvSpPr>
          <p:cNvPr id="6" name="Slide Number Placeholder 10"/>
          <p:cNvSpPr>
            <a:spLocks noGrp="1"/>
          </p:cNvSpPr>
          <p:nvPr>
            <p:ph type="sldNum" sz="quarter" idx="11"/>
          </p:nvPr>
        </p:nvSpPr>
        <p:spPr/>
        <p:txBody>
          <a:bodyPr/>
          <a:lstStyle>
            <a:lvl1pPr>
              <a:defRPr/>
            </a:lvl1pPr>
          </a:lstStyle>
          <a:p>
            <a:pPr>
              <a:defRPr/>
            </a:pPr>
            <a:fld id="{CBD659DB-C545-4A34-B3C1-4369B24319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455C7CB7-3782-479C-A86F-EF543D0742E1}" type="datetime1">
              <a:rPr lang="en-US"/>
              <a:pPr>
                <a:defRPr/>
              </a:pPr>
              <a:t>11/18/2012</a:t>
            </a:fld>
            <a:endParaRPr lang="en-US"/>
          </a:p>
        </p:txBody>
      </p:sp>
      <p:sp>
        <p:nvSpPr>
          <p:cNvPr id="6" name="Slide Number Placeholder 10"/>
          <p:cNvSpPr>
            <a:spLocks noGrp="1"/>
          </p:cNvSpPr>
          <p:nvPr>
            <p:ph type="sldNum" sz="quarter" idx="11"/>
          </p:nvPr>
        </p:nvSpPr>
        <p:spPr/>
        <p:txBody>
          <a:bodyPr/>
          <a:lstStyle>
            <a:lvl1pPr>
              <a:defRPr/>
            </a:lvl1pPr>
          </a:lstStyle>
          <a:p>
            <a:pPr>
              <a:defRPr/>
            </a:pPr>
            <a:fld id="{71920A53-4EFB-4ECA-9E7F-66BC8CEBE6B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pPr>
              <a:defRPr/>
            </a:pPr>
            <a:fld id="{8B7288CE-4FE9-43B5-8337-AE5AA33AFF88}" type="datetime1">
              <a:rPr lang="en-US"/>
              <a:pPr>
                <a:defRPr/>
              </a:pPr>
              <a:t>11/18/2012</a:t>
            </a:fld>
            <a:endParaRPr lang="en-US"/>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pPr>
              <a:defRPr/>
            </a:pPr>
            <a:fld id="{C82287AE-3A2F-4244-837A-DBBDA26597A8}" type="slidenum">
              <a:rPr lang="en-US"/>
              <a:pPr>
                <a:defRPr/>
              </a:pPr>
              <a:t>‹#›</a:t>
            </a:fld>
            <a:endParaRPr lang="en-US"/>
          </a:p>
        </p:txBody>
      </p:sp>
      <p:pic>
        <p:nvPicPr>
          <p:cNvPr id="1030" name="Picture 7" descr="IEEE_TAG_BLUE.png"/>
          <p:cNvPicPr>
            <a:picLocks noChangeAspect="1"/>
          </p:cNvPicPr>
          <p:nvPr/>
        </p:nvPicPr>
        <p:blipFill>
          <a:blip r:embed="rId18"/>
          <a:srcRect/>
          <a:stretch>
            <a:fillRect/>
          </a:stretch>
        </p:blipFill>
        <p:spPr bwMode="auto">
          <a:xfrm>
            <a:off x="8001000" y="5924550"/>
            <a:ext cx="914400" cy="51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998" r:id="rId1"/>
    <p:sldLayoutId id="2147484987"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 id="2147484997" r:id="rId11"/>
    <p:sldLayoutId id="2147484999" r:id="rId12"/>
    <p:sldLayoutId id="2147485000" r:id="rId13"/>
    <p:sldLayoutId id="2147485001" r:id="rId14"/>
    <p:sldLayoutId id="2147485002" r:id="rId15"/>
  </p:sldLayoutIdLst>
  <p:hf hdr="0" ftr="0"/>
  <p:txStyles>
    <p:titleStyle>
      <a:lvl1pPr algn="l" rtl="0" fontAlgn="base">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fontAlgn="base">
        <a:spcBef>
          <a:spcPct val="20000"/>
        </a:spcBef>
        <a:spcAft>
          <a:spcPct val="0"/>
        </a:spcAft>
        <a:buClr>
          <a:schemeClr val="bg2"/>
        </a:buClr>
        <a:buSzPct val="80000"/>
        <a:buBlip>
          <a:blip r:embed="rId19"/>
        </a:buBlip>
        <a:defRPr sz="2800">
          <a:solidFill>
            <a:schemeClr val="tx1"/>
          </a:solidFill>
          <a:latin typeface="+mn-lt"/>
          <a:ea typeface="ＭＳ Ｐゴシック" pitchFamily="-112" charset="-128"/>
          <a:cs typeface="ＭＳ Ｐゴシック" pitchFamily="-112" charset="-128"/>
        </a:defRPr>
      </a:lvl1pPr>
      <a:lvl2pPr marL="742950" indent="-285750" algn="l" rtl="0" fontAlgn="base">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fontAlgn="base">
        <a:spcBef>
          <a:spcPct val="20000"/>
        </a:spcBef>
        <a:spcAft>
          <a:spcPct val="0"/>
        </a:spcAft>
        <a:buClr>
          <a:srgbClr val="595959"/>
        </a:buClr>
        <a:buFont typeface="Wingdings" pitchFamily="-112" charset="2"/>
        <a:buChar char="§"/>
        <a:defRPr sz="2200">
          <a:solidFill>
            <a:schemeClr val="tx1"/>
          </a:solidFill>
          <a:latin typeface="+mn-lt"/>
          <a:ea typeface="ＭＳ Ｐゴシック" pitchFamily="-112" charset="-128"/>
        </a:defRPr>
      </a:lvl3pPr>
      <a:lvl4pPr marL="1600200" indent="-228600" algn="l" rtl="0" fontAlgn="base">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fontAlgn="base">
        <a:spcBef>
          <a:spcPct val="20000"/>
        </a:spcBef>
        <a:spcAft>
          <a:spcPct val="0"/>
        </a:spcAft>
        <a:buClr>
          <a:srgbClr val="595959"/>
        </a:buClr>
        <a:buFont typeface="Wingdings" pitchFamily="-11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pPr>
              <a:defRPr/>
            </a:pPr>
            <a:fld id="{0E11A5F6-0A19-47D1-B53A-258A6B92D062}" type="datetime1">
              <a:rPr lang="en-US"/>
              <a:pPr>
                <a:defRPr/>
              </a:pPr>
              <a:t>11/18/2012</a:t>
            </a:fld>
            <a:endParaRPr lang="en-US"/>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pPr>
              <a:defRPr/>
            </a:pPr>
            <a:fld id="{AA560551-06A7-4101-937F-4EAE9283C18A}" type="slidenum">
              <a:rPr lang="en-US"/>
              <a:pPr>
                <a:defRPr/>
              </a:pPr>
              <a:t>‹#›</a:t>
            </a:fld>
            <a:endParaRPr lang="en-US"/>
          </a:p>
        </p:txBody>
      </p:sp>
      <p:pic>
        <p:nvPicPr>
          <p:cNvPr id="2054" name="Picture 7" descr="IEEE_TAG_BLUE.png"/>
          <p:cNvPicPr>
            <a:picLocks noChangeAspect="1"/>
          </p:cNvPicPr>
          <p:nvPr/>
        </p:nvPicPr>
        <p:blipFill>
          <a:blip r:embed="rId6"/>
          <a:srcRect/>
          <a:stretch>
            <a:fillRect/>
          </a:stretch>
        </p:blipFill>
        <p:spPr bwMode="auto">
          <a:xfrm>
            <a:off x="8001000" y="5924550"/>
            <a:ext cx="914400" cy="51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Lst>
  <p:timing>
    <p:tnLst>
      <p:par>
        <p:cTn id="1" dur="indefinite" restart="never" nodeType="tmRoot"/>
      </p:par>
    </p:tnLst>
  </p:timing>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7"/>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bg2"/>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bg2"/>
        </a:buClr>
        <a:buFont typeface="Wingdings" pitchFamily="-11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bg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bg2"/>
        </a:buClr>
        <a:buFont typeface="Wingdings" pitchFamily="-11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8" Type="http://schemas.openxmlformats.org/officeDocument/2006/relationships/hyperlink" Target="http://www.azer.com/aiweb/categories/magazine/24_folder/24_articles/24_fuzzylogic.html" TargetMode="External"/><Relationship Id="rId13" Type="http://schemas.openxmlformats.org/officeDocument/2006/relationships/hyperlink" Target="http://www-bisc.cs.berkeley.edu/BISCProgram/BISCGlobalZadehC.htm" TargetMode="External"/><Relationship Id="rId3" Type="http://schemas.openxmlformats.org/officeDocument/2006/relationships/hyperlink" Target="http://books.google.ca/books?id=wu0dMiIHwJkC&amp;printsec=frontcover&amp;dq=fuzzy+sets&amp;hl=en" TargetMode="External"/><Relationship Id="rId7" Type="http://schemas.openxmlformats.org/officeDocument/2006/relationships/hyperlink" Target="http://www.azer.com/aiweb/categories/magazine/24_folder/24_articles/24_zadeh.html" TargetMode="External"/><Relationship Id="rId12" Type="http://schemas.openxmlformats.org/officeDocument/2006/relationships/hyperlink" Target="http://ieeexplore.ieee.org/stamp/stamp.jsp?tp=&amp;arnumber=6052364"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ualberta.ca/~reformat/nafips2012/keynote-zadeh.html" TargetMode="External"/><Relationship Id="rId11" Type="http://schemas.openxmlformats.org/officeDocument/2006/relationships/hyperlink" Target="http://www.ieee.org/about/awards/index.html" TargetMode="External"/><Relationship Id="rId5" Type="http://schemas.openxmlformats.org/officeDocument/2006/relationships/hyperlink" Target="http://www.ieeeghn.org/wiki/index.php/Oral-History:Lotfi_Zadeh" TargetMode="External"/><Relationship Id="rId10" Type="http://schemas.openxmlformats.org/officeDocument/2006/relationships/hyperlink" Target="http://www.youtube.com/watch?v=2ScTwFCcXGo" TargetMode="External"/><Relationship Id="rId4" Type="http://schemas.openxmlformats.org/officeDocument/2006/relationships/hyperlink" Target="http://www.scholarpedia.org/article/User:Lotfi_A._Zadeh" TargetMode="External"/><Relationship Id="rId9" Type="http://schemas.openxmlformats.org/officeDocument/2006/relationships/hyperlink" Target="http://www.azer.com/aiweb/categories/magazine/61_folder/61_articles/61_zadeh.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noGrp="1"/>
          </p:cNvSpPr>
          <p:nvPr>
            <p:ph type="ctrTitle"/>
          </p:nvPr>
        </p:nvSpPr>
        <p:spPr>
          <a:xfrm>
            <a:off x="1295400" y="822325"/>
            <a:ext cx="7162800" cy="1492858"/>
          </a:xfrm>
        </p:spPr>
        <p:txBody>
          <a:bodyPr/>
          <a:lstStyle/>
          <a:p>
            <a:r>
              <a:rPr lang="en-US" dirty="0" smtClean="0">
                <a:latin typeface="Calibri" pitchFamily="34" charset="0"/>
              </a:rPr>
              <a:t>Introducing Professor </a:t>
            </a:r>
            <a:br>
              <a:rPr lang="en-US" dirty="0" smtClean="0">
                <a:latin typeface="Calibri" pitchFamily="34" charset="0"/>
              </a:rPr>
            </a:br>
            <a:r>
              <a:rPr lang="en-US" sz="7200" dirty="0" err="1" smtClean="0">
                <a:latin typeface="Calibri" pitchFamily="34" charset="0"/>
              </a:rPr>
              <a:t>Lotfi</a:t>
            </a:r>
            <a:r>
              <a:rPr lang="en-US" sz="7200" dirty="0" smtClean="0">
                <a:latin typeface="Calibri" pitchFamily="34" charset="0"/>
              </a:rPr>
              <a:t> A. </a:t>
            </a:r>
            <a:r>
              <a:rPr lang="en-US" sz="7200" dirty="0" err="1" smtClean="0">
                <a:latin typeface="Calibri" pitchFamily="34" charset="0"/>
              </a:rPr>
              <a:t>Zadeh</a:t>
            </a:r>
            <a:endParaRPr lang="en-US" sz="4400" dirty="0" smtClean="0">
              <a:solidFill>
                <a:schemeClr val="tx2"/>
              </a:solidFill>
              <a:latin typeface="Calibri" pitchFamily="34" charset="0"/>
            </a:endParaRPr>
          </a:p>
        </p:txBody>
      </p:sp>
      <p:sp>
        <p:nvSpPr>
          <p:cNvPr id="11267" name="Subtitle 6"/>
          <p:cNvSpPr>
            <a:spLocks noGrp="1"/>
          </p:cNvSpPr>
          <p:nvPr>
            <p:ph type="subTitle" idx="1"/>
          </p:nvPr>
        </p:nvSpPr>
        <p:spPr>
          <a:xfrm>
            <a:off x="1272723" y="6217920"/>
            <a:ext cx="4152717" cy="640080"/>
          </a:xfrm>
        </p:spPr>
        <p:txBody>
          <a:bodyPr/>
          <a:lstStyle/>
          <a:p>
            <a:pPr>
              <a:buFont typeface="Wingdings" pitchFamily="-112" charset="2"/>
              <a:buNone/>
            </a:pPr>
            <a:r>
              <a:rPr lang="en-US" sz="4000" b="1" dirty="0" err="1" smtClean="0">
                <a:solidFill>
                  <a:schemeClr val="bg1"/>
                </a:solidFill>
                <a:latin typeface="Calibri" pitchFamily="34" charset="0"/>
              </a:rPr>
              <a:t>PersIT</a:t>
            </a:r>
            <a:r>
              <a:rPr lang="en-US" sz="4000" b="1" dirty="0" smtClean="0">
                <a:solidFill>
                  <a:schemeClr val="bg1"/>
                </a:solidFill>
                <a:latin typeface="Calibri" pitchFamily="34" charset="0"/>
              </a:rPr>
              <a:t> </a:t>
            </a:r>
            <a:r>
              <a:rPr lang="en-US" sz="2800" b="1" dirty="0" smtClean="0">
                <a:solidFill>
                  <a:schemeClr val="bg1"/>
                </a:solidFill>
                <a:latin typeface="Calibri" pitchFamily="34" charset="0"/>
              </a:rPr>
              <a:t>Nov. 18, 2012</a:t>
            </a:r>
            <a:endParaRPr lang="en-US" sz="4000" b="1" dirty="0" smtClean="0">
              <a:solidFill>
                <a:schemeClr val="bg1"/>
              </a:solidFill>
              <a:latin typeface="Calibri" pitchFamily="34" charset="0"/>
            </a:endParaRPr>
          </a:p>
        </p:txBody>
      </p:sp>
      <p:pic>
        <p:nvPicPr>
          <p:cNvPr id="11268" name="Picture 4"/>
          <p:cNvPicPr>
            <a:picLocks noChangeAspect="1" noChangeArrowheads="1"/>
          </p:cNvPicPr>
          <p:nvPr/>
        </p:nvPicPr>
        <p:blipFill>
          <a:blip r:embed="rId2"/>
          <a:srcRect/>
          <a:stretch>
            <a:fillRect/>
          </a:stretch>
        </p:blipFill>
        <p:spPr bwMode="auto">
          <a:xfrm>
            <a:off x="6809094" y="815340"/>
            <a:ext cx="2063443" cy="2126933"/>
          </a:xfrm>
          <a:prstGeom prst="rect">
            <a:avLst/>
          </a:prstGeom>
          <a:noFill/>
          <a:ln w="9525">
            <a:noFill/>
            <a:miter lim="800000"/>
            <a:headEnd/>
            <a:tailEnd/>
          </a:ln>
        </p:spPr>
      </p:pic>
      <p:sp>
        <p:nvSpPr>
          <p:cNvPr id="6" name="Subtitle 6"/>
          <p:cNvSpPr txBox="1">
            <a:spLocks/>
          </p:cNvSpPr>
          <p:nvPr/>
        </p:nvSpPr>
        <p:spPr bwMode="auto">
          <a:xfrm>
            <a:off x="1272723" y="3649980"/>
            <a:ext cx="4526097" cy="975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20000"/>
              </a:spcBef>
              <a:spcAft>
                <a:spcPct val="0"/>
              </a:spcAft>
              <a:buClr>
                <a:schemeClr val="bg2"/>
              </a:buClr>
              <a:buSzPct val="80000"/>
              <a:buFont typeface="Wingdings" pitchFamily="-112" charset="2"/>
              <a:buNone/>
              <a:tabLst/>
              <a:defRPr/>
            </a:pPr>
            <a:r>
              <a:rPr lang="en-US" sz="3600" b="1" kern="0" dirty="0" smtClean="0">
                <a:solidFill>
                  <a:schemeClr val="tx2"/>
                </a:solidFill>
                <a:latin typeface="Calibri" pitchFamily="34" charset="0"/>
                <a:cs typeface="ＭＳ Ｐゴシック" pitchFamily="-112" charset="-128"/>
              </a:rPr>
              <a:t>Kouros Goodarzi</a:t>
            </a:r>
            <a:endParaRPr kumimoji="0" lang="en-US" sz="3600" b="1" i="0" u="none" strike="noStrike" kern="0" cap="none" spc="0" normalizeH="0" baseline="0" noProof="0" dirty="0" smtClean="0">
              <a:ln>
                <a:noFill/>
              </a:ln>
              <a:solidFill>
                <a:schemeClr val="tx2"/>
              </a:solidFill>
              <a:effectLst/>
              <a:uLnTx/>
              <a:uFillTx/>
              <a:latin typeface="Calibri" pitchFamily="34" charset="0"/>
              <a:ea typeface="ＭＳ Ｐゴシック" pitchFamily="-112" charset="-128"/>
              <a:cs typeface="ＭＳ Ｐゴシック" pitchFamily="-112" charset="-128"/>
            </a:endParaRPr>
          </a:p>
          <a:p>
            <a:pPr marL="0" marR="0" lvl="0" indent="0" algn="l" defTabSz="914400" rtl="0" eaLnBrk="1" fontAlgn="base" latinLnBrk="0" hangingPunct="1">
              <a:lnSpc>
                <a:spcPct val="90000"/>
              </a:lnSpc>
              <a:spcBef>
                <a:spcPct val="20000"/>
              </a:spcBef>
              <a:spcAft>
                <a:spcPct val="0"/>
              </a:spcAft>
              <a:buClr>
                <a:schemeClr val="bg2"/>
              </a:buClr>
              <a:buSzPct val="80000"/>
              <a:buFont typeface="Wingdings" pitchFamily="-112" charset="2"/>
              <a:buNone/>
              <a:tabLst/>
              <a:defRPr/>
            </a:pPr>
            <a:r>
              <a:rPr kumimoji="0" lang="en-US" sz="2400" b="1" i="0" u="none" strike="noStrike" kern="0" cap="none" spc="0" normalizeH="0" baseline="0" noProof="0" dirty="0" smtClean="0">
                <a:ln>
                  <a:noFill/>
                </a:ln>
                <a:solidFill>
                  <a:schemeClr val="tx2"/>
                </a:solidFill>
                <a:effectLst/>
                <a:uLnTx/>
                <a:uFillTx/>
                <a:latin typeface="Calibri" pitchFamily="34" charset="0"/>
                <a:ea typeface="ＭＳ Ｐゴシック" pitchFamily="-112" charset="-128"/>
                <a:cs typeface="ＭＳ Ｐゴシック" pitchFamily="-112" charset="-128"/>
              </a:rPr>
              <a:t>Chair, IEEE Vancouver Section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840"/>
            <a:ext cx="7772400" cy="1143000"/>
          </a:xfrm>
        </p:spPr>
        <p:txBody>
          <a:bodyPr/>
          <a:lstStyle/>
          <a:p>
            <a:r>
              <a:rPr lang="en-US" dirty="0" smtClean="0"/>
              <a:t>IEEE Medals </a:t>
            </a:r>
            <a:r>
              <a:rPr lang="en-US" dirty="0" smtClean="0"/>
              <a:t>&amp; Awards</a:t>
            </a:r>
            <a:endParaRPr lang="en-US" dirty="0"/>
          </a:p>
        </p:txBody>
      </p:sp>
      <p:sp>
        <p:nvSpPr>
          <p:cNvPr id="4" name="Date Placeholder 3"/>
          <p:cNvSpPr>
            <a:spLocks noGrp="1"/>
          </p:cNvSpPr>
          <p:nvPr>
            <p:ph type="dt" sz="half" idx="10"/>
          </p:nvPr>
        </p:nvSpPr>
        <p:spPr>
          <a:xfrm>
            <a:off x="1219200" y="6162040"/>
            <a:ext cx="3124200" cy="365125"/>
          </a:xfrm>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a:xfrm>
            <a:off x="533400" y="6162040"/>
            <a:ext cx="685800" cy="365125"/>
          </a:xfrm>
        </p:spPr>
        <p:txBody>
          <a:bodyPr/>
          <a:lstStyle/>
          <a:p>
            <a:pPr>
              <a:defRPr/>
            </a:pPr>
            <a:fld id="{6B59D3AB-3998-430B-8BC7-122C3932CFA2}" type="slidenum">
              <a:rPr lang="en-US" smtClean="0"/>
              <a:pPr>
                <a:defRPr/>
              </a:pPr>
              <a:t>10</a:t>
            </a:fld>
            <a:endParaRPr lang="en-US"/>
          </a:p>
        </p:txBody>
      </p:sp>
      <p:sp>
        <p:nvSpPr>
          <p:cNvPr id="10" name="Content Placeholder 2"/>
          <p:cNvSpPr txBox="1">
            <a:spLocks/>
          </p:cNvSpPr>
          <p:nvPr/>
        </p:nvSpPr>
        <p:spPr bwMode="auto">
          <a:xfrm>
            <a:off x="685800" y="1485900"/>
            <a:ext cx="8107680"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ct val="20000"/>
              </a:spcBef>
              <a:buClr>
                <a:schemeClr val="bg2"/>
              </a:buClr>
              <a:buSzPct val="80000"/>
              <a:buBlip>
                <a:blip r:embed="rId2"/>
              </a:buBlip>
            </a:pPr>
            <a:r>
              <a:rPr lang="en-US" sz="2000" kern="0" dirty="0" smtClean="0">
                <a:latin typeface="+mn-lt"/>
                <a:cs typeface="ＭＳ Ｐゴシック" pitchFamily="-112" charset="-128"/>
              </a:rPr>
              <a:t>IEEE </a:t>
            </a:r>
            <a:r>
              <a:rPr lang="en-US" sz="2000" kern="0" dirty="0" smtClean="0">
                <a:latin typeface="+mn-lt"/>
                <a:cs typeface="ＭＳ Ｐゴシック" pitchFamily="-112" charset="-128"/>
              </a:rPr>
              <a:t>Richard W. Hamming </a:t>
            </a:r>
            <a:r>
              <a:rPr lang="en-US" sz="2000" kern="0" dirty="0" smtClean="0">
                <a:latin typeface="+mn-lt"/>
                <a:cs typeface="ＭＳ Ｐゴシック" pitchFamily="-112" charset="-128"/>
              </a:rPr>
              <a:t>Medal</a:t>
            </a:r>
          </a:p>
          <a:p>
            <a:pPr marL="800100" lvl="1"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rPr>
              <a:t>1992 – “For seminal contributions to information science and systems, including the conceptualization of fuzzy sets</a:t>
            </a:r>
            <a:r>
              <a:rPr lang="en-US" sz="1800" kern="0" dirty="0" smtClean="0">
                <a:latin typeface="+mn-lt"/>
                <a:cs typeface="ＭＳ Ｐゴシック" pitchFamily="-112" charset="-128"/>
              </a:rPr>
              <a:t>.”</a:t>
            </a:r>
            <a:endParaRPr lang="en-US" sz="1800" kern="0" dirty="0" smtClean="0">
              <a:latin typeface="+mn-lt"/>
              <a:cs typeface="ＭＳ Ｐゴシック" pitchFamily="-112" charset="-128"/>
            </a:endParaRPr>
          </a:p>
          <a:p>
            <a:pPr marL="342900" indent="-342900" eaLnBrk="1" hangingPunct="1">
              <a:spcBef>
                <a:spcPct val="20000"/>
              </a:spcBef>
              <a:buClr>
                <a:schemeClr val="bg2"/>
              </a:buClr>
              <a:buSzPct val="80000"/>
              <a:buBlip>
                <a:blip r:embed="rId2"/>
              </a:buBlip>
            </a:pPr>
            <a:r>
              <a:rPr lang="en-US" sz="2000" kern="0" dirty="0" smtClean="0">
                <a:latin typeface="+mn-lt"/>
                <a:cs typeface="ＭＳ Ｐゴシック" pitchFamily="-112" charset="-128"/>
              </a:rPr>
              <a:t>IEEE </a:t>
            </a:r>
            <a:r>
              <a:rPr lang="en-US" sz="2000" kern="0" dirty="0" smtClean="0">
                <a:latin typeface="+mn-lt"/>
                <a:cs typeface="ＭＳ Ｐゴシック" pitchFamily="-112" charset="-128"/>
              </a:rPr>
              <a:t>Education </a:t>
            </a:r>
            <a:r>
              <a:rPr lang="en-US" sz="2000" kern="0" dirty="0" smtClean="0">
                <a:latin typeface="+mn-lt"/>
                <a:cs typeface="ＭＳ Ｐゴシック" pitchFamily="-112" charset="-128"/>
              </a:rPr>
              <a:t>Medal</a:t>
            </a:r>
          </a:p>
          <a:p>
            <a:pPr marL="800100" lvl="1"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rPr>
              <a:t>1973 – “For inspired and dedicated teaching, and distinguished leadership in system theory</a:t>
            </a:r>
            <a:r>
              <a:rPr lang="en-US" sz="1800" kern="0" dirty="0" smtClean="0">
                <a:latin typeface="+mn-lt"/>
                <a:cs typeface="ＭＳ Ｐゴシック" pitchFamily="-112" charset="-128"/>
              </a:rPr>
              <a:t>.”</a:t>
            </a:r>
            <a:endParaRPr lang="en-US" sz="1800" kern="0" dirty="0" smtClean="0">
              <a:latin typeface="+mn-lt"/>
              <a:cs typeface="ＭＳ Ｐゴシック" pitchFamily="-112" charset="-128"/>
            </a:endParaRPr>
          </a:p>
          <a:p>
            <a:pPr marL="342900" indent="-342900" eaLnBrk="1" hangingPunct="1">
              <a:spcBef>
                <a:spcPct val="20000"/>
              </a:spcBef>
              <a:buClr>
                <a:schemeClr val="bg2"/>
              </a:buClr>
              <a:buSzPct val="80000"/>
              <a:buBlip>
                <a:blip r:embed="rId2"/>
              </a:buBlip>
            </a:pPr>
            <a:r>
              <a:rPr lang="en-US" sz="2000" kern="0" dirty="0" smtClean="0">
                <a:latin typeface="+mn-lt"/>
                <a:cs typeface="ＭＳ Ｐゴシック" pitchFamily="-112" charset="-128"/>
              </a:rPr>
              <a:t>IEEE Medal of </a:t>
            </a:r>
            <a:r>
              <a:rPr lang="en-US" sz="2000" kern="0" dirty="0" smtClean="0">
                <a:latin typeface="+mn-lt"/>
                <a:cs typeface="ＭＳ Ｐゴシック" pitchFamily="-112" charset="-128"/>
              </a:rPr>
              <a:t>Honor</a:t>
            </a:r>
          </a:p>
          <a:p>
            <a:pPr marL="800100" lvl="1"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rPr>
              <a:t>1995 – “For pioneering development of fuzzy logic and its many diverse applications</a:t>
            </a:r>
            <a:r>
              <a:rPr lang="en-US" sz="1800" kern="0" dirty="0" smtClean="0">
                <a:latin typeface="+mn-lt"/>
                <a:cs typeface="ＭＳ Ｐゴシック" pitchFamily="-112" charset="-128"/>
              </a:rPr>
              <a:t>.”</a:t>
            </a:r>
            <a:endParaRPr lang="en-US" sz="1800" kern="0" dirty="0" smtClean="0">
              <a:latin typeface="+mn-lt"/>
              <a:cs typeface="ＭＳ Ｐゴシック" pitchFamily="-112" charset="-128"/>
            </a:endParaRPr>
          </a:p>
          <a:p>
            <a:pPr marL="342900" indent="-342900" eaLnBrk="1" hangingPunct="1">
              <a:spcBef>
                <a:spcPct val="20000"/>
              </a:spcBef>
              <a:buClr>
                <a:schemeClr val="bg2"/>
              </a:buClr>
              <a:buSzPct val="80000"/>
              <a:buBlip>
                <a:blip r:embed="rId2"/>
              </a:buBlip>
            </a:pPr>
            <a:r>
              <a:rPr lang="en-US" sz="2000" kern="0" dirty="0" smtClean="0">
                <a:latin typeface="+mn-lt"/>
                <a:cs typeface="ＭＳ Ｐゴシック" pitchFamily="-112" charset="-128"/>
              </a:rPr>
              <a:t>IEEE CS-AI </a:t>
            </a:r>
            <a:r>
              <a:rPr lang="en-US" sz="2000" kern="0" dirty="0" smtClean="0">
                <a:latin typeface="+mn-lt"/>
                <a:cs typeface="ＭＳ Ｐゴシック" pitchFamily="-112" charset="-128"/>
              </a:rPr>
              <a:t>Hall of </a:t>
            </a:r>
            <a:r>
              <a:rPr lang="en-US" sz="2000" kern="0" dirty="0" smtClean="0">
                <a:latin typeface="+mn-lt"/>
                <a:cs typeface="ＭＳ Ｐゴシック" pitchFamily="-112" charset="-128"/>
              </a:rPr>
              <a:t>Fame</a:t>
            </a:r>
          </a:p>
          <a:p>
            <a:pPr marL="800100" lvl="1"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rPr>
              <a:t>2011 – “… known for his work on soft computing, fuzzy logic, and neural-net theory.”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Citation, &amp; Patents</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11</a:t>
            </a:fld>
            <a:endParaRPr lang="en-US"/>
          </a:p>
        </p:txBody>
      </p:sp>
      <p:sp>
        <p:nvSpPr>
          <p:cNvPr id="6" name="TextBox 5"/>
          <p:cNvSpPr txBox="1"/>
          <p:nvPr/>
        </p:nvSpPr>
        <p:spPr>
          <a:xfrm>
            <a:off x="502920" y="5425440"/>
            <a:ext cx="7955280" cy="769441"/>
          </a:xfrm>
          <a:prstGeom prst="rect">
            <a:avLst/>
          </a:prstGeom>
          <a:noFill/>
        </p:spPr>
        <p:txBody>
          <a:bodyPr wrap="square" rtlCol="0">
            <a:spAutoFit/>
          </a:bodyPr>
          <a:lstStyle/>
          <a:p>
            <a:r>
              <a:rPr lang="en-US" sz="1100" dirty="0" smtClean="0"/>
              <a:t>* Cited </a:t>
            </a:r>
            <a:r>
              <a:rPr lang="en-US" sz="1100" dirty="0"/>
              <a:t>in INSPEC and MATH.SCI.NET databases. (Compiled on March 29, 2011</a:t>
            </a:r>
            <a:r>
              <a:rPr lang="en-US" sz="1100" dirty="0" smtClean="0"/>
              <a:t>)</a:t>
            </a:r>
          </a:p>
          <a:p>
            <a:r>
              <a:rPr lang="en-US" sz="1100" dirty="0" smtClean="0"/>
              <a:t>** Estimated number of patents applied for or issued</a:t>
            </a:r>
          </a:p>
          <a:p>
            <a:r>
              <a:rPr lang="en-US" sz="1100" dirty="0" smtClean="0"/>
              <a:t>† Google Scholar</a:t>
            </a:r>
          </a:p>
          <a:p>
            <a:r>
              <a:rPr lang="en-US" sz="1100" dirty="0" smtClean="0"/>
              <a:t>‡ Web of Science &amp; Google Scholar combined</a:t>
            </a:r>
            <a:endParaRPr lang="en-US" sz="1100" dirty="0"/>
          </a:p>
        </p:txBody>
      </p:sp>
      <p:graphicFrame>
        <p:nvGraphicFramePr>
          <p:cNvPr id="16" name="Table 15"/>
          <p:cNvGraphicFramePr>
            <a:graphicFrameLocks noGrp="1"/>
          </p:cNvGraphicFramePr>
          <p:nvPr/>
        </p:nvGraphicFramePr>
        <p:xfrm>
          <a:off x="388620" y="1097279"/>
          <a:ext cx="8488680" cy="2944368"/>
        </p:xfrm>
        <a:graphic>
          <a:graphicData uri="http://schemas.openxmlformats.org/drawingml/2006/table">
            <a:tbl>
              <a:tblPr/>
              <a:tblGrid>
                <a:gridCol w="7251714"/>
                <a:gridCol w="1236966"/>
              </a:tblGrid>
              <a:tr h="264609">
                <a:tc>
                  <a:txBody>
                    <a:bodyPr/>
                    <a:lstStyle/>
                    <a:p>
                      <a:pPr marL="0" marR="0">
                        <a:lnSpc>
                          <a:spcPct val="115000"/>
                        </a:lnSpc>
                        <a:spcBef>
                          <a:spcPts val="0"/>
                        </a:spcBef>
                        <a:spcAft>
                          <a:spcPts val="0"/>
                        </a:spcAft>
                      </a:pPr>
                      <a:r>
                        <a:rPr lang="en-US" sz="2400" dirty="0">
                          <a:solidFill>
                            <a:srgbClr val="365F91"/>
                          </a:solidFill>
                          <a:latin typeface="Calibri"/>
                          <a:ea typeface="Calibri"/>
                          <a:cs typeface="Times New Roman"/>
                        </a:rPr>
                        <a:t>Publications/citations/patents</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dirty="0">
                          <a:solidFill>
                            <a:srgbClr val="365F91"/>
                          </a:solidFill>
                          <a:latin typeface="Calibri"/>
                          <a:ea typeface="Calibri"/>
                          <a:cs typeface="Times New Roman"/>
                        </a:rPr>
                        <a:t>Count</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44468">
                <a:tc>
                  <a:txBody>
                    <a:bodyPr/>
                    <a:lstStyle/>
                    <a:p>
                      <a:pPr marL="0" marR="0">
                        <a:lnSpc>
                          <a:spcPct val="115000"/>
                        </a:lnSpc>
                        <a:spcBef>
                          <a:spcPts val="0"/>
                        </a:spcBef>
                        <a:spcAft>
                          <a:spcPts val="0"/>
                        </a:spcAft>
                      </a:pPr>
                      <a:r>
                        <a:rPr lang="en-US" sz="2400" b="1" dirty="0" smtClean="0">
                          <a:solidFill>
                            <a:srgbClr val="365F91"/>
                          </a:solidFill>
                          <a:latin typeface="Calibri"/>
                          <a:ea typeface="Calibri"/>
                          <a:cs typeface="Times New Roman"/>
                        </a:rPr>
                        <a:t>Publications </a:t>
                      </a:r>
                      <a:r>
                        <a:rPr lang="en-US" sz="2400" b="1" dirty="0">
                          <a:solidFill>
                            <a:srgbClr val="365F91"/>
                          </a:solidFill>
                          <a:latin typeface="Calibri"/>
                          <a:ea typeface="Calibri"/>
                          <a:cs typeface="Times New Roman"/>
                        </a:rPr>
                        <a:t>containing the word “fuzzy” in the title*</a:t>
                      </a:r>
                      <a:endParaRPr lang="en-US" sz="2400" dirty="0">
                        <a:solidFill>
                          <a:srgbClr val="365F91"/>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marL="0" marR="0" algn="r">
                        <a:lnSpc>
                          <a:spcPct val="115000"/>
                        </a:lnSpc>
                        <a:spcBef>
                          <a:spcPts val="0"/>
                        </a:spcBef>
                        <a:spcAft>
                          <a:spcPts val="0"/>
                        </a:spcAft>
                      </a:pPr>
                      <a:r>
                        <a:rPr lang="en-US" sz="2400" b="1">
                          <a:solidFill>
                            <a:srgbClr val="365F91"/>
                          </a:solidFill>
                          <a:latin typeface="Calibri"/>
                          <a:ea typeface="Calibri"/>
                          <a:cs typeface="Times New Roman"/>
                        </a:rPr>
                        <a:t>85,000+</a:t>
                      </a:r>
                      <a:endParaRPr lang="en-US" sz="2400">
                        <a:solidFill>
                          <a:srgbClr val="365F91"/>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64609">
                <a:tc>
                  <a:txBody>
                    <a:bodyPr/>
                    <a:lstStyle/>
                    <a:p>
                      <a:pPr marL="0" marR="0">
                        <a:lnSpc>
                          <a:spcPct val="115000"/>
                        </a:lnSpc>
                        <a:spcBef>
                          <a:spcPts val="0"/>
                        </a:spcBef>
                        <a:spcAft>
                          <a:spcPts val="0"/>
                        </a:spcAft>
                      </a:pPr>
                      <a:r>
                        <a:rPr lang="en-US" sz="2400" b="1" dirty="0" smtClean="0">
                          <a:solidFill>
                            <a:srgbClr val="365F91"/>
                          </a:solidFill>
                          <a:latin typeface="Calibri"/>
                          <a:ea typeface="Calibri"/>
                          <a:cs typeface="Times New Roman"/>
                        </a:rPr>
                        <a:t>Papers </a:t>
                      </a:r>
                      <a:r>
                        <a:rPr lang="en-US" sz="2400" b="1" dirty="0">
                          <a:solidFill>
                            <a:srgbClr val="365F91"/>
                          </a:solidFill>
                          <a:latin typeface="Calibri"/>
                          <a:ea typeface="Calibri"/>
                          <a:cs typeface="Times New Roman"/>
                        </a:rPr>
                        <a:t>with “fuzzy” in </a:t>
                      </a:r>
                      <a:r>
                        <a:rPr lang="en-US" sz="2400" b="1" dirty="0" smtClean="0">
                          <a:solidFill>
                            <a:srgbClr val="365F91"/>
                          </a:solidFill>
                          <a:latin typeface="Calibri"/>
                          <a:ea typeface="Calibri"/>
                          <a:cs typeface="Times New Roman"/>
                        </a:rPr>
                        <a:t>title†</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0"/>
                        </a:spcAft>
                      </a:pPr>
                      <a:r>
                        <a:rPr lang="en-US" sz="2400" b="1">
                          <a:solidFill>
                            <a:srgbClr val="365F91"/>
                          </a:solidFill>
                          <a:latin typeface="Calibri"/>
                          <a:ea typeface="Calibri"/>
                          <a:cs typeface="Times New Roman"/>
                        </a:rPr>
                        <a:t>237,000</a:t>
                      </a:r>
                      <a:endParaRPr lang="en-US" sz="2400">
                        <a:solidFill>
                          <a:srgbClr val="365F91"/>
                        </a:solidFill>
                        <a:latin typeface="Calibri"/>
                        <a:ea typeface="Calibri"/>
                        <a:cs typeface="Times New Roman"/>
                      </a:endParaRPr>
                    </a:p>
                  </a:txBody>
                  <a:tcPr marL="68580" marR="68580" marT="0" marB="0">
                    <a:lnL>
                      <a:noFill/>
                    </a:lnL>
                    <a:lnR>
                      <a:noFill/>
                    </a:lnR>
                    <a:lnT>
                      <a:noFill/>
                    </a:lnT>
                    <a:lnB>
                      <a:noFill/>
                    </a:lnB>
                  </a:tcPr>
                </a:tc>
              </a:tr>
              <a:tr h="264609">
                <a:tc>
                  <a:txBody>
                    <a:bodyPr/>
                    <a:lstStyle/>
                    <a:p>
                      <a:pPr marL="0" marR="0">
                        <a:lnSpc>
                          <a:spcPct val="115000"/>
                        </a:lnSpc>
                        <a:spcBef>
                          <a:spcPts val="0"/>
                        </a:spcBef>
                        <a:spcAft>
                          <a:spcPts val="0"/>
                        </a:spcAft>
                      </a:pPr>
                      <a:r>
                        <a:rPr lang="en-US" sz="2400" b="1" dirty="0" smtClean="0">
                          <a:solidFill>
                            <a:srgbClr val="365F91"/>
                          </a:solidFill>
                          <a:latin typeface="Calibri"/>
                          <a:ea typeface="Calibri"/>
                          <a:cs typeface="Times New Roman"/>
                        </a:rPr>
                        <a:t>Citations </a:t>
                      </a:r>
                      <a:r>
                        <a:rPr lang="en-US" sz="2400" b="1" dirty="0">
                          <a:solidFill>
                            <a:srgbClr val="365F91"/>
                          </a:solidFill>
                          <a:latin typeface="Calibri"/>
                          <a:ea typeface="Calibri"/>
                          <a:cs typeface="Times New Roman"/>
                        </a:rPr>
                        <a:t>of papers by L. </a:t>
                      </a:r>
                      <a:r>
                        <a:rPr lang="en-US" sz="2400" b="1" dirty="0" err="1" smtClean="0">
                          <a:solidFill>
                            <a:srgbClr val="365F91"/>
                          </a:solidFill>
                          <a:latin typeface="Calibri"/>
                          <a:ea typeface="Calibri"/>
                          <a:cs typeface="Times New Roman"/>
                        </a:rPr>
                        <a:t>Zadeh</a:t>
                      </a:r>
                      <a:r>
                        <a:rPr lang="en-US" sz="2400" b="1" dirty="0" smtClean="0">
                          <a:solidFill>
                            <a:srgbClr val="365F91"/>
                          </a:solidFill>
                          <a:latin typeface="Calibri"/>
                          <a:ea typeface="Calibri"/>
                          <a:cs typeface="Times New Roman"/>
                        </a:rPr>
                        <a:t>‡</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solidFill>
                      <a:srgbClr val="D3DFEE"/>
                    </a:solidFill>
                  </a:tcPr>
                </a:tc>
                <a:tc>
                  <a:txBody>
                    <a:bodyPr/>
                    <a:lstStyle/>
                    <a:p>
                      <a:pPr marL="0" marR="0" algn="r">
                        <a:lnSpc>
                          <a:spcPct val="115000"/>
                        </a:lnSpc>
                        <a:spcBef>
                          <a:spcPts val="0"/>
                        </a:spcBef>
                        <a:spcAft>
                          <a:spcPts val="0"/>
                        </a:spcAft>
                      </a:pPr>
                      <a:r>
                        <a:rPr lang="en-US" sz="2400" b="1" dirty="0" smtClean="0">
                          <a:solidFill>
                            <a:srgbClr val="365F91"/>
                          </a:solidFill>
                          <a:latin typeface="Calibri"/>
                          <a:ea typeface="Calibri"/>
                          <a:cs typeface="Times New Roman"/>
                        </a:rPr>
                        <a:t>117,925</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solidFill>
                      <a:srgbClr val="D3DFEE"/>
                    </a:solidFill>
                  </a:tcPr>
                </a:tc>
              </a:tr>
              <a:tr h="344468">
                <a:tc>
                  <a:txBody>
                    <a:bodyPr/>
                    <a:lstStyle/>
                    <a:p>
                      <a:pPr marL="0" marR="0">
                        <a:lnSpc>
                          <a:spcPct val="115000"/>
                        </a:lnSpc>
                        <a:spcBef>
                          <a:spcPts val="0"/>
                        </a:spcBef>
                        <a:spcAft>
                          <a:spcPts val="0"/>
                        </a:spcAft>
                      </a:pPr>
                      <a:r>
                        <a:rPr lang="en-US" sz="2400" b="1" dirty="0" smtClean="0">
                          <a:solidFill>
                            <a:srgbClr val="365F91"/>
                          </a:solidFill>
                          <a:latin typeface="Calibri"/>
                          <a:ea typeface="Calibri"/>
                          <a:cs typeface="Times New Roman"/>
                        </a:rPr>
                        <a:t>Citations </a:t>
                      </a:r>
                      <a:r>
                        <a:rPr lang="en-US" sz="2400" b="1" dirty="0">
                          <a:solidFill>
                            <a:srgbClr val="365F91"/>
                          </a:solidFill>
                          <a:latin typeface="Calibri"/>
                          <a:ea typeface="Calibri"/>
                          <a:cs typeface="Times New Roman"/>
                        </a:rPr>
                        <a:t>of L. </a:t>
                      </a:r>
                      <a:r>
                        <a:rPr lang="en-US" sz="2400" b="1" dirty="0" err="1">
                          <a:solidFill>
                            <a:srgbClr val="365F91"/>
                          </a:solidFill>
                          <a:latin typeface="Calibri"/>
                          <a:ea typeface="Calibri"/>
                          <a:cs typeface="Times New Roman"/>
                        </a:rPr>
                        <a:t>Zadeh’s</a:t>
                      </a:r>
                      <a:r>
                        <a:rPr lang="en-US" sz="2400" b="1" dirty="0">
                          <a:solidFill>
                            <a:srgbClr val="365F91"/>
                          </a:solidFill>
                          <a:latin typeface="Calibri"/>
                          <a:ea typeface="Calibri"/>
                          <a:cs typeface="Times New Roman"/>
                        </a:rPr>
                        <a:t> </a:t>
                      </a:r>
                      <a:r>
                        <a:rPr lang="en-US" sz="2400" b="1" dirty="0" smtClean="0">
                          <a:solidFill>
                            <a:srgbClr val="365F91"/>
                          </a:solidFill>
                          <a:latin typeface="Calibri"/>
                          <a:ea typeface="Calibri"/>
                          <a:cs typeface="Times New Roman"/>
                        </a:rPr>
                        <a:t>1965 paper </a:t>
                      </a:r>
                      <a:r>
                        <a:rPr lang="en-US" sz="2400" b="1" dirty="0">
                          <a:solidFill>
                            <a:srgbClr val="365F91"/>
                          </a:solidFill>
                          <a:latin typeface="Calibri"/>
                          <a:ea typeface="Calibri"/>
                          <a:cs typeface="Times New Roman"/>
                        </a:rPr>
                        <a:t>“Fuzzy </a:t>
                      </a:r>
                      <a:r>
                        <a:rPr lang="en-US" sz="2400" b="1" dirty="0" smtClean="0">
                          <a:solidFill>
                            <a:srgbClr val="365F91"/>
                          </a:solidFill>
                          <a:latin typeface="Calibri"/>
                          <a:ea typeface="Calibri"/>
                          <a:cs typeface="Times New Roman"/>
                        </a:rPr>
                        <a:t>sets”†</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noFill/>
                  </a:tcPr>
                </a:tc>
                <a:tc>
                  <a:txBody>
                    <a:bodyPr/>
                    <a:lstStyle/>
                    <a:p>
                      <a:pPr marL="0" marR="0" algn="r">
                        <a:lnSpc>
                          <a:spcPct val="115000"/>
                        </a:lnSpc>
                        <a:spcBef>
                          <a:spcPts val="0"/>
                        </a:spcBef>
                        <a:spcAft>
                          <a:spcPts val="0"/>
                        </a:spcAft>
                      </a:pPr>
                      <a:r>
                        <a:rPr lang="en-US" sz="2400" b="1" dirty="0">
                          <a:solidFill>
                            <a:srgbClr val="365F91"/>
                          </a:solidFill>
                          <a:latin typeface="Calibri"/>
                          <a:ea typeface="Calibri"/>
                          <a:cs typeface="Times New Roman"/>
                        </a:rPr>
                        <a:t>26,088</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noFill/>
                  </a:tcPr>
                </a:tc>
              </a:tr>
              <a:tr h="344468">
                <a:tc>
                  <a:txBody>
                    <a:bodyPr/>
                    <a:lstStyle/>
                    <a:p>
                      <a:pPr marL="0" marR="0">
                        <a:lnSpc>
                          <a:spcPct val="115000"/>
                        </a:lnSpc>
                        <a:spcBef>
                          <a:spcPts val="0"/>
                        </a:spcBef>
                        <a:spcAft>
                          <a:spcPts val="0"/>
                        </a:spcAft>
                      </a:pPr>
                      <a:r>
                        <a:rPr lang="en-US" sz="2400" b="1" dirty="0" smtClean="0">
                          <a:solidFill>
                            <a:srgbClr val="365F91"/>
                          </a:solidFill>
                          <a:latin typeface="Calibri"/>
                          <a:ea typeface="Calibri"/>
                          <a:cs typeface="Times New Roman"/>
                        </a:rPr>
                        <a:t>Fuzzy-logic-related </a:t>
                      </a:r>
                      <a:r>
                        <a:rPr lang="en-US" sz="2400" b="1" dirty="0">
                          <a:solidFill>
                            <a:srgbClr val="365F91"/>
                          </a:solidFill>
                          <a:latin typeface="Calibri"/>
                          <a:ea typeface="Calibri"/>
                          <a:cs typeface="Times New Roman"/>
                        </a:rPr>
                        <a:t>patents </a:t>
                      </a:r>
                      <a:r>
                        <a:rPr lang="en-US" sz="2400" b="1" dirty="0" smtClean="0">
                          <a:solidFill>
                            <a:srgbClr val="365F91"/>
                          </a:solidFill>
                          <a:latin typeface="Calibri"/>
                          <a:ea typeface="Calibri"/>
                          <a:cs typeface="Times New Roman"/>
                        </a:rPr>
                        <a:t>in </a:t>
                      </a:r>
                      <a:r>
                        <a:rPr lang="en-US" sz="2400" b="1" dirty="0">
                          <a:solidFill>
                            <a:srgbClr val="365F91"/>
                          </a:solidFill>
                          <a:latin typeface="Calibri"/>
                          <a:ea typeface="Calibri"/>
                          <a:cs typeface="Times New Roman"/>
                        </a:rPr>
                        <a:t>Japan**</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solidFill>
                      <a:srgbClr val="D3DFEE"/>
                    </a:solidFill>
                  </a:tcPr>
                </a:tc>
                <a:tc>
                  <a:txBody>
                    <a:bodyPr/>
                    <a:lstStyle/>
                    <a:p>
                      <a:pPr marL="0" marR="0" algn="r">
                        <a:lnSpc>
                          <a:spcPct val="115000"/>
                        </a:lnSpc>
                        <a:spcBef>
                          <a:spcPts val="0"/>
                        </a:spcBef>
                        <a:spcAft>
                          <a:spcPts val="0"/>
                        </a:spcAft>
                      </a:pPr>
                      <a:r>
                        <a:rPr lang="en-US" sz="2400" b="1" dirty="0">
                          <a:solidFill>
                            <a:srgbClr val="365F91"/>
                          </a:solidFill>
                          <a:latin typeface="Calibri"/>
                          <a:ea typeface="Calibri"/>
                          <a:cs typeface="Times New Roman"/>
                        </a:rPr>
                        <a:t>22,541</a:t>
                      </a:r>
                      <a:endParaRPr lang="en-US" sz="2400" dirty="0">
                        <a:solidFill>
                          <a:srgbClr val="365F91"/>
                        </a:solidFill>
                        <a:latin typeface="Calibri"/>
                        <a:ea typeface="Calibri"/>
                        <a:cs typeface="Times New Roman"/>
                      </a:endParaRPr>
                    </a:p>
                  </a:txBody>
                  <a:tcPr marL="68580" marR="68580" marT="0" marB="0">
                    <a:lnL>
                      <a:noFill/>
                    </a:lnL>
                    <a:lnR>
                      <a:noFill/>
                    </a:lnR>
                    <a:lnT>
                      <a:noFill/>
                    </a:lnT>
                    <a:lnB>
                      <a:noFill/>
                    </a:lnB>
                    <a:solidFill>
                      <a:srgbClr val="D3DFEE"/>
                    </a:solidFill>
                  </a:tcPr>
                </a:tc>
              </a:tr>
              <a:tr h="344468">
                <a:tc>
                  <a:txBody>
                    <a:bodyPr/>
                    <a:lstStyle/>
                    <a:p>
                      <a:pPr marL="0" marR="0">
                        <a:lnSpc>
                          <a:spcPct val="115000"/>
                        </a:lnSpc>
                        <a:spcBef>
                          <a:spcPts val="0"/>
                        </a:spcBef>
                        <a:spcAft>
                          <a:spcPts val="0"/>
                        </a:spcAft>
                      </a:pPr>
                      <a:r>
                        <a:rPr lang="en-US" sz="2400" b="1" i="0" dirty="0" smtClean="0">
                          <a:solidFill>
                            <a:srgbClr val="365F91"/>
                          </a:solidFill>
                          <a:latin typeface="Calibri"/>
                          <a:ea typeface="Calibri"/>
                          <a:cs typeface="Times New Roman"/>
                        </a:rPr>
                        <a:t>F</a:t>
                      </a:r>
                      <a:r>
                        <a:rPr lang="en-US" sz="2400" b="1" dirty="0" smtClean="0">
                          <a:solidFill>
                            <a:srgbClr val="365F91"/>
                          </a:solidFill>
                          <a:latin typeface="Calibri"/>
                          <a:ea typeface="Calibri"/>
                          <a:cs typeface="Times New Roman"/>
                        </a:rPr>
                        <a:t>uzzy-logic-related patents in </a:t>
                      </a:r>
                      <a:r>
                        <a:rPr lang="en-US" sz="2400" b="1" dirty="0">
                          <a:solidFill>
                            <a:srgbClr val="365F91"/>
                          </a:solidFill>
                          <a:latin typeface="Calibri"/>
                          <a:ea typeface="Calibri"/>
                          <a:cs typeface="Times New Roman"/>
                        </a:rPr>
                        <a:t>the US</a:t>
                      </a:r>
                      <a:endParaRPr lang="en-US" sz="2400" dirty="0">
                        <a:solidFill>
                          <a:srgbClr val="365F91"/>
                        </a:solidFill>
                        <a:latin typeface="Calibri"/>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2400" b="1" dirty="0">
                          <a:solidFill>
                            <a:srgbClr val="365F91"/>
                          </a:solidFill>
                          <a:latin typeface="Calibri"/>
                          <a:ea typeface="Calibri"/>
                          <a:cs typeface="Times New Roman"/>
                        </a:rPr>
                        <a:t>33,022</a:t>
                      </a:r>
                      <a:endParaRPr lang="en-US" sz="2400" dirty="0">
                        <a:solidFill>
                          <a:srgbClr val="365F91"/>
                        </a:solidFill>
                        <a:latin typeface="Calibri"/>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noFill/>
                  </a:tcPr>
                </a:tc>
              </a:tr>
            </a:tbl>
          </a:graphicData>
        </a:graphic>
      </p:graphicFrame>
      <p:pic>
        <p:nvPicPr>
          <p:cNvPr id="17" name="Picture 2"/>
          <p:cNvPicPr>
            <a:picLocks noChangeAspect="1" noChangeArrowheads="1"/>
          </p:cNvPicPr>
          <p:nvPr/>
        </p:nvPicPr>
        <p:blipFill>
          <a:blip r:embed="rId2"/>
          <a:stretch>
            <a:fillRect/>
          </a:stretch>
        </p:blipFill>
        <p:spPr bwMode="auto">
          <a:xfrm>
            <a:off x="881380" y="1072068"/>
            <a:ext cx="7269886" cy="4785171"/>
          </a:xfrm>
          <a:prstGeom prst="rect">
            <a:avLst/>
          </a:prstGeom>
          <a:ln>
            <a:noFill/>
          </a:ln>
          <a:effectLst>
            <a:outerShdw blurRad="190500" algn="tl" rotWithShape="0">
              <a:srgbClr val="000000">
                <a:alpha val="70000"/>
              </a:srgbClr>
            </a:outerShdw>
          </a:effectLst>
        </p:spPr>
      </p:pic>
      <p:grpSp>
        <p:nvGrpSpPr>
          <p:cNvPr id="21" name="Group 20"/>
          <p:cNvGrpSpPr/>
          <p:nvPr/>
        </p:nvGrpSpPr>
        <p:grpSpPr>
          <a:xfrm>
            <a:off x="1178560" y="4175760"/>
            <a:ext cx="6969760" cy="1056640"/>
            <a:chOff x="1178560" y="4175760"/>
            <a:chExt cx="6969760" cy="1056640"/>
          </a:xfrm>
        </p:grpSpPr>
        <p:sp>
          <p:nvSpPr>
            <p:cNvPr id="19" name="Rectangle 18"/>
            <p:cNvSpPr/>
            <p:nvPr/>
          </p:nvSpPr>
          <p:spPr bwMode="auto">
            <a:xfrm>
              <a:off x="1178560" y="4175760"/>
              <a:ext cx="6969760" cy="1056640"/>
            </a:xfrm>
            <a:prstGeom prst="rect">
              <a:avLst/>
            </a:prstGeom>
            <a:solidFill>
              <a:srgbClr val="FEF2C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
          <p:nvSpPr>
            <p:cNvPr id="18" name="TextBox 17"/>
            <p:cNvSpPr txBox="1"/>
            <p:nvPr/>
          </p:nvSpPr>
          <p:spPr>
            <a:xfrm>
              <a:off x="1259840" y="4277360"/>
              <a:ext cx="6746240" cy="830997"/>
            </a:xfrm>
            <a:prstGeom prst="rect">
              <a:avLst/>
            </a:prstGeom>
            <a:noFill/>
          </p:spPr>
          <p:txBody>
            <a:bodyPr wrap="square" rtlCol="0">
              <a:spAutoFit/>
            </a:bodyPr>
            <a:lstStyle/>
            <a:p>
              <a:r>
                <a:rPr lang="en-US" dirty="0" smtClean="0"/>
                <a:t>Journals on Fuzzy:				24</a:t>
              </a:r>
            </a:p>
            <a:p>
              <a:r>
                <a:rPr lang="en-US" dirty="0" smtClean="0"/>
                <a:t>Journals on Soft Computing:		20</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0" name="Picture 8" descr="C:\Users\Kouros\Pictures\Zadeh Intro\Fuzzy Logic in consumer products 2.png"/>
          <p:cNvPicPr>
            <a:picLocks noChangeAspect="1" noChangeArrowheads="1"/>
          </p:cNvPicPr>
          <p:nvPr/>
        </p:nvPicPr>
        <p:blipFill>
          <a:blip r:embed="rId2"/>
          <a:srcRect/>
          <a:stretch>
            <a:fillRect/>
          </a:stretch>
        </p:blipFill>
        <p:spPr bwMode="auto">
          <a:xfrm>
            <a:off x="779145" y="1560195"/>
            <a:ext cx="7912100" cy="4356100"/>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Impact</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12</a:t>
            </a:fld>
            <a:endParaRPr lang="en-US"/>
          </a:p>
        </p:txBody>
      </p:sp>
      <p:pic>
        <p:nvPicPr>
          <p:cNvPr id="64516" name="Picture 4" descr="C:\Users\Kouros\Pictures\Zadeh Intro\Fuzzy Logic in consumer products 4.png"/>
          <p:cNvPicPr>
            <a:picLocks noChangeAspect="1" noChangeArrowheads="1"/>
          </p:cNvPicPr>
          <p:nvPr/>
        </p:nvPicPr>
        <p:blipFill>
          <a:blip r:embed="rId3"/>
          <a:srcRect/>
          <a:stretch>
            <a:fillRect/>
          </a:stretch>
        </p:blipFill>
        <p:spPr bwMode="auto">
          <a:xfrm>
            <a:off x="4102436" y="3318672"/>
            <a:ext cx="4405611" cy="2442048"/>
          </a:xfrm>
          <a:prstGeom prst="rect">
            <a:avLst/>
          </a:prstGeom>
          <a:ln>
            <a:noFill/>
          </a:ln>
          <a:effectLst>
            <a:softEdge rad="112500"/>
          </a:effectLst>
        </p:spPr>
      </p:pic>
      <p:pic>
        <p:nvPicPr>
          <p:cNvPr id="64519" name="Picture 7" descr="C:\Users\Kouros\Pictures\Zadeh Intro\Fuzzy Logic in consumer products.png"/>
          <p:cNvPicPr>
            <a:picLocks noChangeAspect="1" noChangeArrowheads="1"/>
          </p:cNvPicPr>
          <p:nvPr/>
        </p:nvPicPr>
        <p:blipFill>
          <a:blip r:embed="rId4"/>
          <a:srcRect/>
          <a:stretch>
            <a:fillRect/>
          </a:stretch>
        </p:blipFill>
        <p:spPr bwMode="auto">
          <a:xfrm>
            <a:off x="4113336" y="1635759"/>
            <a:ext cx="4398522" cy="2431415"/>
          </a:xfrm>
          <a:prstGeom prst="rect">
            <a:avLst/>
          </a:prstGeom>
          <a:ln>
            <a:noFill/>
          </a:ln>
          <a:effectLst>
            <a:softEdge rad="112500"/>
          </a:effectLst>
        </p:spPr>
      </p:pic>
      <p:pic>
        <p:nvPicPr>
          <p:cNvPr id="64518" name="Picture 6" descr="C:\Users\Kouros\Pictures\Zadeh Intro\Fuzzy Logic in consumer products 6.png"/>
          <p:cNvPicPr>
            <a:picLocks noChangeAspect="1" noChangeArrowheads="1"/>
          </p:cNvPicPr>
          <p:nvPr/>
        </p:nvPicPr>
        <p:blipFill>
          <a:blip r:embed="rId5"/>
          <a:srcRect/>
          <a:stretch>
            <a:fillRect/>
          </a:stretch>
        </p:blipFill>
        <p:spPr bwMode="auto">
          <a:xfrm>
            <a:off x="830916" y="1635759"/>
            <a:ext cx="4405611" cy="2431415"/>
          </a:xfrm>
          <a:prstGeom prst="rect">
            <a:avLst/>
          </a:prstGeom>
          <a:ln>
            <a:noFill/>
          </a:ln>
          <a:effectLst>
            <a:softEdge rad="112500"/>
          </a:effectLst>
        </p:spPr>
      </p:pic>
      <p:pic>
        <p:nvPicPr>
          <p:cNvPr id="64517" name="Picture 5" descr="C:\Users\Kouros\Pictures\Zadeh Intro\Fuzzy Logic in consumer products 5.png"/>
          <p:cNvPicPr>
            <a:picLocks noChangeAspect="1" noChangeArrowheads="1"/>
          </p:cNvPicPr>
          <p:nvPr/>
        </p:nvPicPr>
        <p:blipFill>
          <a:blip r:embed="rId6"/>
          <a:srcRect/>
          <a:stretch>
            <a:fillRect/>
          </a:stretch>
        </p:blipFill>
        <p:spPr bwMode="auto">
          <a:xfrm>
            <a:off x="861396" y="3380105"/>
            <a:ext cx="4405611" cy="2431415"/>
          </a:xfrm>
          <a:prstGeom prst="rect">
            <a:avLst/>
          </a:prstGeom>
          <a:ln>
            <a:noFill/>
          </a:ln>
          <a:effectLst>
            <a:softEdge rad="112500"/>
          </a:effectLst>
        </p:spPr>
      </p:pic>
      <p:pic>
        <p:nvPicPr>
          <p:cNvPr id="64515" name="Picture 3" descr="C:\Users\Kouros\Pictures\Zadeh Intro\Fuzzy Logic in consumer products 3.png"/>
          <p:cNvPicPr>
            <a:picLocks noChangeAspect="1" noChangeArrowheads="1"/>
          </p:cNvPicPr>
          <p:nvPr/>
        </p:nvPicPr>
        <p:blipFill>
          <a:blip r:embed="rId7"/>
          <a:srcRect/>
          <a:stretch>
            <a:fillRect/>
          </a:stretch>
        </p:blipFill>
        <p:spPr bwMode="auto">
          <a:xfrm>
            <a:off x="2680405" y="2535104"/>
            <a:ext cx="4402067" cy="2427871"/>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0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500" fill="hold"/>
                                        <p:tgtEl>
                                          <p:spTgt spid="64516"/>
                                        </p:tgtEl>
                                        <p:attrNameLst>
                                          <p:attrName>ppt_w</p:attrName>
                                        </p:attrNameLst>
                                      </p:cBhvr>
                                      <p:tavLst>
                                        <p:tav tm="0">
                                          <p:val>
                                            <p:fltVal val="0"/>
                                          </p:val>
                                        </p:tav>
                                        <p:tav tm="100000">
                                          <p:val>
                                            <p:strVal val="#ppt_w"/>
                                          </p:val>
                                        </p:tav>
                                      </p:tavLst>
                                    </p:anim>
                                    <p:anim calcmode="lin" valueType="num">
                                      <p:cBhvr>
                                        <p:cTn id="8" dur="500" fill="hold"/>
                                        <p:tgtEl>
                                          <p:spTgt spid="64516"/>
                                        </p:tgtEl>
                                        <p:attrNameLst>
                                          <p:attrName>ppt_h</p:attrName>
                                        </p:attrNameLst>
                                      </p:cBhvr>
                                      <p:tavLst>
                                        <p:tav tm="0">
                                          <p:val>
                                            <p:fltVal val="0"/>
                                          </p:val>
                                        </p:tav>
                                        <p:tav tm="100000">
                                          <p:val>
                                            <p:strVal val="#ppt_h"/>
                                          </p:val>
                                        </p:tav>
                                      </p:tavLst>
                                    </p:anim>
                                    <p:animEffect transition="in" filter="fade">
                                      <p:cBhvr>
                                        <p:cTn id="9" dur="500"/>
                                        <p:tgtEl>
                                          <p:spTgt spid="64516"/>
                                        </p:tgtEl>
                                      </p:cBhvr>
                                    </p:animEffect>
                                  </p:childTnLst>
                                </p:cTn>
                              </p:par>
                            </p:childTnLst>
                          </p:cTn>
                        </p:par>
                        <p:par>
                          <p:cTn id="10" fill="hold">
                            <p:stCondLst>
                              <p:cond delay="10500"/>
                            </p:stCondLst>
                            <p:childTnLst>
                              <p:par>
                                <p:cTn id="11" presetID="53" presetClass="entr" presetSubtype="0" fill="hold" nodeType="afterEffect">
                                  <p:stCondLst>
                                    <p:cond delay="1000"/>
                                  </p:stCondLst>
                                  <p:childTnLst>
                                    <p:set>
                                      <p:cBhvr>
                                        <p:cTn id="12" dur="1" fill="hold">
                                          <p:stCondLst>
                                            <p:cond delay="0"/>
                                          </p:stCondLst>
                                        </p:cTn>
                                        <p:tgtEl>
                                          <p:spTgt spid="64519"/>
                                        </p:tgtEl>
                                        <p:attrNameLst>
                                          <p:attrName>style.visibility</p:attrName>
                                        </p:attrNameLst>
                                      </p:cBhvr>
                                      <p:to>
                                        <p:strVal val="visible"/>
                                      </p:to>
                                    </p:set>
                                    <p:anim calcmode="lin" valueType="num">
                                      <p:cBhvr>
                                        <p:cTn id="13" dur="500" fill="hold"/>
                                        <p:tgtEl>
                                          <p:spTgt spid="64519"/>
                                        </p:tgtEl>
                                        <p:attrNameLst>
                                          <p:attrName>ppt_w</p:attrName>
                                        </p:attrNameLst>
                                      </p:cBhvr>
                                      <p:tavLst>
                                        <p:tav tm="0">
                                          <p:val>
                                            <p:fltVal val="0"/>
                                          </p:val>
                                        </p:tav>
                                        <p:tav tm="100000">
                                          <p:val>
                                            <p:strVal val="#ppt_w"/>
                                          </p:val>
                                        </p:tav>
                                      </p:tavLst>
                                    </p:anim>
                                    <p:anim calcmode="lin" valueType="num">
                                      <p:cBhvr>
                                        <p:cTn id="14" dur="500" fill="hold"/>
                                        <p:tgtEl>
                                          <p:spTgt spid="64519"/>
                                        </p:tgtEl>
                                        <p:attrNameLst>
                                          <p:attrName>ppt_h</p:attrName>
                                        </p:attrNameLst>
                                      </p:cBhvr>
                                      <p:tavLst>
                                        <p:tav tm="0">
                                          <p:val>
                                            <p:fltVal val="0"/>
                                          </p:val>
                                        </p:tav>
                                        <p:tav tm="100000">
                                          <p:val>
                                            <p:strVal val="#ppt_h"/>
                                          </p:val>
                                        </p:tav>
                                      </p:tavLst>
                                    </p:anim>
                                    <p:animEffect transition="in" filter="fade">
                                      <p:cBhvr>
                                        <p:cTn id="15" dur="500"/>
                                        <p:tgtEl>
                                          <p:spTgt spid="64519"/>
                                        </p:tgtEl>
                                      </p:cBhvr>
                                    </p:animEffect>
                                  </p:childTnLst>
                                </p:cTn>
                              </p:par>
                            </p:childTnLst>
                          </p:cTn>
                        </p:par>
                        <p:par>
                          <p:cTn id="16" fill="hold">
                            <p:stCondLst>
                              <p:cond delay="12000"/>
                            </p:stCondLst>
                            <p:childTnLst>
                              <p:par>
                                <p:cTn id="17" presetID="53" presetClass="entr" presetSubtype="0" fill="hold" nodeType="afterEffect">
                                  <p:stCondLst>
                                    <p:cond delay="1000"/>
                                  </p:stCondLst>
                                  <p:childTnLst>
                                    <p:set>
                                      <p:cBhvr>
                                        <p:cTn id="18" dur="1" fill="hold">
                                          <p:stCondLst>
                                            <p:cond delay="0"/>
                                          </p:stCondLst>
                                        </p:cTn>
                                        <p:tgtEl>
                                          <p:spTgt spid="64518"/>
                                        </p:tgtEl>
                                        <p:attrNameLst>
                                          <p:attrName>style.visibility</p:attrName>
                                        </p:attrNameLst>
                                      </p:cBhvr>
                                      <p:to>
                                        <p:strVal val="visible"/>
                                      </p:to>
                                    </p:set>
                                    <p:anim calcmode="lin" valueType="num">
                                      <p:cBhvr>
                                        <p:cTn id="19" dur="500" fill="hold"/>
                                        <p:tgtEl>
                                          <p:spTgt spid="64518"/>
                                        </p:tgtEl>
                                        <p:attrNameLst>
                                          <p:attrName>ppt_w</p:attrName>
                                        </p:attrNameLst>
                                      </p:cBhvr>
                                      <p:tavLst>
                                        <p:tav tm="0">
                                          <p:val>
                                            <p:fltVal val="0"/>
                                          </p:val>
                                        </p:tav>
                                        <p:tav tm="100000">
                                          <p:val>
                                            <p:strVal val="#ppt_w"/>
                                          </p:val>
                                        </p:tav>
                                      </p:tavLst>
                                    </p:anim>
                                    <p:anim calcmode="lin" valueType="num">
                                      <p:cBhvr>
                                        <p:cTn id="20" dur="500" fill="hold"/>
                                        <p:tgtEl>
                                          <p:spTgt spid="64518"/>
                                        </p:tgtEl>
                                        <p:attrNameLst>
                                          <p:attrName>ppt_h</p:attrName>
                                        </p:attrNameLst>
                                      </p:cBhvr>
                                      <p:tavLst>
                                        <p:tav tm="0">
                                          <p:val>
                                            <p:fltVal val="0"/>
                                          </p:val>
                                        </p:tav>
                                        <p:tav tm="100000">
                                          <p:val>
                                            <p:strVal val="#ppt_h"/>
                                          </p:val>
                                        </p:tav>
                                      </p:tavLst>
                                    </p:anim>
                                    <p:animEffect transition="in" filter="fade">
                                      <p:cBhvr>
                                        <p:cTn id="21" dur="500"/>
                                        <p:tgtEl>
                                          <p:spTgt spid="64518"/>
                                        </p:tgtEl>
                                      </p:cBhvr>
                                    </p:animEffect>
                                  </p:childTnLst>
                                </p:cTn>
                              </p:par>
                            </p:childTnLst>
                          </p:cTn>
                        </p:par>
                        <p:par>
                          <p:cTn id="22" fill="hold">
                            <p:stCondLst>
                              <p:cond delay="13500"/>
                            </p:stCondLst>
                            <p:childTnLst>
                              <p:par>
                                <p:cTn id="23" presetID="53" presetClass="entr" presetSubtype="0" fill="hold" nodeType="afterEffect">
                                  <p:stCondLst>
                                    <p:cond delay="1000"/>
                                  </p:stCondLst>
                                  <p:childTnLst>
                                    <p:set>
                                      <p:cBhvr>
                                        <p:cTn id="24" dur="1" fill="hold">
                                          <p:stCondLst>
                                            <p:cond delay="0"/>
                                          </p:stCondLst>
                                        </p:cTn>
                                        <p:tgtEl>
                                          <p:spTgt spid="64517"/>
                                        </p:tgtEl>
                                        <p:attrNameLst>
                                          <p:attrName>style.visibility</p:attrName>
                                        </p:attrNameLst>
                                      </p:cBhvr>
                                      <p:to>
                                        <p:strVal val="visible"/>
                                      </p:to>
                                    </p:set>
                                    <p:anim calcmode="lin" valueType="num">
                                      <p:cBhvr>
                                        <p:cTn id="25" dur="500" fill="hold"/>
                                        <p:tgtEl>
                                          <p:spTgt spid="64517"/>
                                        </p:tgtEl>
                                        <p:attrNameLst>
                                          <p:attrName>ppt_w</p:attrName>
                                        </p:attrNameLst>
                                      </p:cBhvr>
                                      <p:tavLst>
                                        <p:tav tm="0">
                                          <p:val>
                                            <p:fltVal val="0"/>
                                          </p:val>
                                        </p:tav>
                                        <p:tav tm="100000">
                                          <p:val>
                                            <p:strVal val="#ppt_w"/>
                                          </p:val>
                                        </p:tav>
                                      </p:tavLst>
                                    </p:anim>
                                    <p:anim calcmode="lin" valueType="num">
                                      <p:cBhvr>
                                        <p:cTn id="26" dur="500" fill="hold"/>
                                        <p:tgtEl>
                                          <p:spTgt spid="64517"/>
                                        </p:tgtEl>
                                        <p:attrNameLst>
                                          <p:attrName>ppt_h</p:attrName>
                                        </p:attrNameLst>
                                      </p:cBhvr>
                                      <p:tavLst>
                                        <p:tav tm="0">
                                          <p:val>
                                            <p:fltVal val="0"/>
                                          </p:val>
                                        </p:tav>
                                        <p:tav tm="100000">
                                          <p:val>
                                            <p:strVal val="#ppt_h"/>
                                          </p:val>
                                        </p:tav>
                                      </p:tavLst>
                                    </p:anim>
                                    <p:animEffect transition="in" filter="fade">
                                      <p:cBhvr>
                                        <p:cTn id="27" dur="500"/>
                                        <p:tgtEl>
                                          <p:spTgt spid="64517"/>
                                        </p:tgtEl>
                                      </p:cBhvr>
                                    </p:animEffect>
                                  </p:childTnLst>
                                </p:cTn>
                              </p:par>
                            </p:childTnLst>
                          </p:cTn>
                        </p:par>
                        <p:par>
                          <p:cTn id="28" fill="hold">
                            <p:stCondLst>
                              <p:cond delay="15000"/>
                            </p:stCondLst>
                            <p:childTnLst>
                              <p:par>
                                <p:cTn id="29" presetID="53" presetClass="entr" presetSubtype="0" fill="hold" nodeType="afterEffect">
                                  <p:stCondLst>
                                    <p:cond delay="1000"/>
                                  </p:stCondLst>
                                  <p:childTnLst>
                                    <p:set>
                                      <p:cBhvr>
                                        <p:cTn id="30" dur="1" fill="hold">
                                          <p:stCondLst>
                                            <p:cond delay="0"/>
                                          </p:stCondLst>
                                        </p:cTn>
                                        <p:tgtEl>
                                          <p:spTgt spid="64515"/>
                                        </p:tgtEl>
                                        <p:attrNameLst>
                                          <p:attrName>style.visibility</p:attrName>
                                        </p:attrNameLst>
                                      </p:cBhvr>
                                      <p:to>
                                        <p:strVal val="visible"/>
                                      </p:to>
                                    </p:set>
                                    <p:anim calcmode="lin" valueType="num">
                                      <p:cBhvr>
                                        <p:cTn id="31" dur="500" fill="hold"/>
                                        <p:tgtEl>
                                          <p:spTgt spid="64515"/>
                                        </p:tgtEl>
                                        <p:attrNameLst>
                                          <p:attrName>ppt_w</p:attrName>
                                        </p:attrNameLst>
                                      </p:cBhvr>
                                      <p:tavLst>
                                        <p:tav tm="0">
                                          <p:val>
                                            <p:fltVal val="0"/>
                                          </p:val>
                                        </p:tav>
                                        <p:tav tm="100000">
                                          <p:val>
                                            <p:strVal val="#ppt_w"/>
                                          </p:val>
                                        </p:tav>
                                      </p:tavLst>
                                    </p:anim>
                                    <p:anim calcmode="lin" valueType="num">
                                      <p:cBhvr>
                                        <p:cTn id="32" dur="500" fill="hold"/>
                                        <p:tgtEl>
                                          <p:spTgt spid="64515"/>
                                        </p:tgtEl>
                                        <p:attrNameLst>
                                          <p:attrName>ppt_h</p:attrName>
                                        </p:attrNameLst>
                                      </p:cBhvr>
                                      <p:tavLst>
                                        <p:tav tm="0">
                                          <p:val>
                                            <p:fltVal val="0"/>
                                          </p:val>
                                        </p:tav>
                                        <p:tav tm="100000">
                                          <p:val>
                                            <p:strVal val="#ppt_h"/>
                                          </p:val>
                                        </p:tav>
                                      </p:tavLst>
                                    </p:anim>
                                    <p:animEffect transition="in" filter="fade">
                                      <p:cBhvr>
                                        <p:cTn id="33"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Quotes</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13</a:t>
            </a:fld>
            <a:endParaRPr lang="en-US"/>
          </a:p>
        </p:txBody>
      </p:sp>
      <p:sp>
        <p:nvSpPr>
          <p:cNvPr id="31" name="Content Placeholder 2"/>
          <p:cNvSpPr txBox="1">
            <a:spLocks/>
          </p:cNvSpPr>
          <p:nvPr/>
        </p:nvSpPr>
        <p:spPr bwMode="auto">
          <a:xfrm>
            <a:off x="685800" y="1485900"/>
            <a:ext cx="8107680"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2000" kern="0" dirty="0" smtClean="0">
                <a:latin typeface="+mn-lt"/>
                <a:cs typeface="ＭＳ Ｐゴシック" pitchFamily="-112" charset="-128"/>
              </a:rPr>
              <a:t>“</a:t>
            </a:r>
            <a:r>
              <a:rPr lang="en-US" sz="2000" kern="0" dirty="0" err="1" smtClean="0">
                <a:latin typeface="+mn-lt"/>
                <a:cs typeface="ＭＳ Ｐゴシック" pitchFamily="-112" charset="-128"/>
              </a:rPr>
              <a:t>Lotfi</a:t>
            </a:r>
            <a:r>
              <a:rPr lang="en-US" sz="2000" kern="0" dirty="0" smtClean="0">
                <a:latin typeface="+mn-lt"/>
                <a:cs typeface="ＭＳ Ｐゴシック" pitchFamily="-112" charset="-128"/>
              </a:rPr>
              <a:t> </a:t>
            </a:r>
            <a:r>
              <a:rPr lang="en-US" sz="2000" kern="0" dirty="0">
                <a:latin typeface="+mn-lt"/>
                <a:cs typeface="ＭＳ Ｐゴシック" pitchFamily="-112" charset="-128"/>
              </a:rPr>
              <a:t>has always treated people with kindness, generosity </a:t>
            </a:r>
            <a:r>
              <a:rPr lang="en-US" sz="2000" kern="0" dirty="0" smtClean="0">
                <a:latin typeface="+mn-lt"/>
                <a:cs typeface="ＭＳ Ｐゴシック" pitchFamily="-112" charset="-128"/>
              </a:rPr>
              <a:t>and respect. […] </a:t>
            </a:r>
            <a:r>
              <a:rPr lang="en-US" sz="2000" dirty="0"/>
              <a:t>I never saw him lose his temper or his</a:t>
            </a:r>
          </a:p>
          <a:p>
            <a:r>
              <a:rPr lang="en-US" sz="2000" dirty="0"/>
              <a:t>focus, and he often responded to the most egregious assaults</a:t>
            </a:r>
          </a:p>
          <a:p>
            <a:r>
              <a:rPr lang="en-US" sz="2000" dirty="0"/>
              <a:t>by saying ‘</a:t>
            </a:r>
            <a:r>
              <a:rPr lang="en-US" sz="2000" i="1" dirty="0"/>
              <a:t>I’ll take it as a compliment</a:t>
            </a:r>
            <a:r>
              <a:rPr lang="en-US" sz="2000" dirty="0"/>
              <a:t>’.</a:t>
            </a:r>
            <a:r>
              <a:rPr lang="en-US" sz="2000" kern="0" dirty="0" smtClean="0">
                <a:latin typeface="+mn-lt"/>
                <a:cs typeface="ＭＳ Ｐゴシック" pitchFamily="-112" charset="-128"/>
              </a:rPr>
              <a:t>”</a:t>
            </a:r>
          </a:p>
          <a:p>
            <a:pPr marL="454025" lvl="1" indent="3175" eaLnBrk="1" hangingPunct="1">
              <a:spcBef>
                <a:spcPct val="20000"/>
              </a:spcBef>
              <a:buClr>
                <a:schemeClr val="bg2"/>
              </a:buClr>
              <a:buSzPct val="80000"/>
            </a:pPr>
            <a:r>
              <a:rPr lang="en-US" sz="2000" i="1" kern="0" dirty="0">
                <a:cs typeface="ＭＳ Ｐゴシック" pitchFamily="-112" charset="-128"/>
              </a:rPr>
              <a:t>James C. </a:t>
            </a:r>
            <a:r>
              <a:rPr lang="en-US" sz="2000" i="1" kern="0" dirty="0" err="1" smtClean="0">
                <a:cs typeface="ＭＳ Ｐゴシック" pitchFamily="-112" charset="-128"/>
              </a:rPr>
              <a:t>Bezdek</a:t>
            </a:r>
            <a:r>
              <a:rPr lang="en-US" sz="2000" i="1" kern="0" dirty="0" smtClean="0">
                <a:cs typeface="ＭＳ Ｐゴシック" pitchFamily="-112" charset="-128"/>
              </a:rPr>
              <a:t>, University </a:t>
            </a:r>
            <a:r>
              <a:rPr lang="en-US" sz="2000" i="1" kern="0" dirty="0">
                <a:cs typeface="ＭＳ Ｐゴシック" pitchFamily="-112" charset="-128"/>
              </a:rPr>
              <a:t>of Melbourne, </a:t>
            </a:r>
            <a:r>
              <a:rPr lang="en-US" sz="2000" i="1" kern="0" dirty="0" smtClean="0">
                <a:cs typeface="ＭＳ Ｐゴシック" pitchFamily="-112" charset="-128"/>
              </a:rPr>
              <a:t>AUSTRALIA</a:t>
            </a:r>
          </a:p>
          <a:p>
            <a:pPr indent="3175" eaLnBrk="1" hangingPunct="1">
              <a:spcBef>
                <a:spcPct val="20000"/>
              </a:spcBef>
              <a:buClr>
                <a:schemeClr val="bg2"/>
              </a:buClr>
              <a:buSzPct val="80000"/>
            </a:pPr>
            <a:r>
              <a:rPr lang="en-US" sz="2000" kern="0" dirty="0" smtClean="0">
                <a:cs typeface="ＭＳ Ｐゴシック" pitchFamily="-112" charset="-128"/>
              </a:rPr>
              <a:t>“When </a:t>
            </a:r>
            <a:r>
              <a:rPr lang="en-US" sz="2000" kern="0" dirty="0">
                <a:cs typeface="ＭＳ Ｐゴシック" pitchFamily="-112" charset="-128"/>
              </a:rPr>
              <a:t>I look over my entire career, I can see </a:t>
            </a:r>
            <a:r>
              <a:rPr lang="en-US" sz="2000" kern="0" dirty="0" err="1">
                <a:cs typeface="ＭＳ Ｐゴシック" pitchFamily="-112" charset="-128"/>
              </a:rPr>
              <a:t>Zadeh’s</a:t>
            </a:r>
            <a:r>
              <a:rPr lang="en-US" sz="2000" kern="0" dirty="0">
                <a:cs typeface="ＭＳ Ｐゴシック" pitchFamily="-112" charset="-128"/>
              </a:rPr>
              <a:t> influence on it to degree greater than around 0.7”</a:t>
            </a:r>
          </a:p>
          <a:p>
            <a:pPr marL="454025" lvl="1" indent="3175" eaLnBrk="1" hangingPunct="1">
              <a:spcBef>
                <a:spcPct val="20000"/>
              </a:spcBef>
              <a:buClr>
                <a:schemeClr val="bg2"/>
              </a:buClr>
              <a:buSzPct val="80000"/>
            </a:pPr>
            <a:r>
              <a:rPr lang="en-US" sz="2000" i="1" kern="0" dirty="0" smtClean="0">
                <a:cs typeface="ＭＳ Ｐゴシック" pitchFamily="-112" charset="-128"/>
              </a:rPr>
              <a:t>Jerry M. Mendel, University of Southern California, USA</a:t>
            </a:r>
          </a:p>
          <a:p>
            <a:pPr indent="3175" eaLnBrk="1" hangingPunct="1">
              <a:spcBef>
                <a:spcPct val="20000"/>
              </a:spcBef>
              <a:buClr>
                <a:schemeClr val="bg2"/>
              </a:buClr>
              <a:buSzPct val="80000"/>
            </a:pPr>
            <a:r>
              <a:rPr lang="en-US" sz="2000" kern="0" dirty="0" smtClean="0">
                <a:cs typeface="ＭＳ Ｐゴシック" pitchFamily="-112" charset="-128"/>
              </a:rPr>
              <a:t>“As complexity rises, precise statements lose meaning and meaningful statements lose precision”</a:t>
            </a:r>
            <a:endParaRPr lang="en-US" sz="2000" kern="0" dirty="0">
              <a:cs typeface="ＭＳ Ｐゴシック" pitchFamily="-112" charset="-128"/>
            </a:endParaRPr>
          </a:p>
          <a:p>
            <a:pPr marL="454025" lvl="1" indent="3175" eaLnBrk="1" hangingPunct="1">
              <a:spcBef>
                <a:spcPct val="20000"/>
              </a:spcBef>
              <a:buClr>
                <a:schemeClr val="bg2"/>
              </a:buClr>
              <a:buSzPct val="80000"/>
            </a:pPr>
            <a:r>
              <a:rPr lang="en-US" sz="2000" i="1" kern="0" dirty="0" err="1" smtClean="0">
                <a:cs typeface="ＭＳ Ｐゴシック" pitchFamily="-112" charset="-128"/>
              </a:rPr>
              <a:t>Lotfi</a:t>
            </a:r>
            <a:r>
              <a:rPr lang="en-US" sz="2000" i="1" kern="0" dirty="0" smtClean="0">
                <a:cs typeface="ＭＳ Ｐゴシック" pitchFamily="-112" charset="-128"/>
              </a:rPr>
              <a:t> A. </a:t>
            </a:r>
            <a:r>
              <a:rPr lang="en-US" sz="2000" i="1" kern="0" dirty="0" err="1" smtClean="0">
                <a:cs typeface="ＭＳ Ｐゴシック" pitchFamily="-112" charset="-128"/>
              </a:rPr>
              <a:t>Zadeh</a:t>
            </a:r>
            <a:r>
              <a:rPr lang="en-US" sz="2000" i="1" kern="0" dirty="0" smtClean="0">
                <a:cs typeface="ＭＳ Ｐゴシック" pitchFamily="-112" charset="-128"/>
              </a:rPr>
              <a:t>, University of California at Berkley, USA</a:t>
            </a:r>
          </a:p>
        </p:txBody>
      </p:sp>
      <p:sp>
        <p:nvSpPr>
          <p:cNvPr id="6" name="Rectangle 5"/>
          <p:cNvSpPr/>
          <p:nvPr/>
        </p:nvSpPr>
        <p:spPr bwMode="auto">
          <a:xfrm>
            <a:off x="416560" y="1452880"/>
            <a:ext cx="8158480" cy="4358640"/>
          </a:xfrm>
          <a:prstGeom prst="rect">
            <a:avLst/>
          </a:prstGeom>
          <a:solidFill>
            <a:srgbClr val="FEF2C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dirty="0"/>
              <a:t>It is a sobering thought that profits and efficiency have become the driving forces that shape the dynamics of our society, and that money may become the ultimate determinant of values by which we </a:t>
            </a:r>
            <a:r>
              <a:rPr lang="en-US" sz="2000" dirty="0" smtClean="0"/>
              <a:t>live. […] </a:t>
            </a:r>
            <a:r>
              <a:rPr lang="en-US" sz="2000" dirty="0"/>
              <a:t>In this climate of media manipulation and commercialism, it is not surprising that our young people have become cynical and materialistic</a:t>
            </a:r>
            <a:r>
              <a:rPr lang="en-US" sz="2000" dirty="0" smtClean="0"/>
              <a:t>. […] </a:t>
            </a:r>
            <a:r>
              <a:rPr lang="en-US" sz="2000" dirty="0"/>
              <a:t>it is our collective responsibility--and especially the responsibility of your generation-the generation that will shape our future--to do whatever can be done in our democratic society to prevent the corrosive forces of commercialism and consumerism from encroaching on our culture and becoming dominant influences in defining our values, our beliefs, and our morals</a:t>
            </a:r>
            <a:r>
              <a:rPr lang="en-US" sz="2000" dirty="0" smtClean="0"/>
              <a:t>.</a:t>
            </a:r>
          </a:p>
          <a:p>
            <a:r>
              <a:rPr kumimoji="0" lang="en-US" sz="2000" b="0" i="0" u="none" strike="noStrike" cap="none" normalizeH="0" baseline="0" dirty="0">
                <a:ln>
                  <a:noFill/>
                </a:ln>
                <a:solidFill>
                  <a:schemeClr val="tx1"/>
                </a:solidFill>
                <a:effectLst/>
                <a:latin typeface="Arial" pitchFamily="28" charset="0"/>
                <a:ea typeface="ＭＳ Ｐゴシック" pitchFamily="28" charset="-128"/>
                <a:cs typeface="ＭＳ Ｐゴシック" pitchFamily="28" charset="-128"/>
              </a:rPr>
              <a:t>	</a:t>
            </a:r>
            <a:r>
              <a:rPr kumimoji="0" lang="en-US" sz="2000" b="0" i="1" u="none" strike="noStrike" cap="none" normalizeH="0" baseline="0" dirty="0" err="1" smtClean="0">
                <a:ln>
                  <a:noFill/>
                </a:ln>
                <a:solidFill>
                  <a:schemeClr val="tx1"/>
                </a:solidFill>
                <a:effectLst/>
                <a:latin typeface="Arial" pitchFamily="28" charset="0"/>
                <a:ea typeface="ＭＳ Ｐゴシック" pitchFamily="28" charset="-128"/>
                <a:cs typeface="ＭＳ Ｐゴシック" pitchFamily="28" charset="-128"/>
              </a:rPr>
              <a:t>Lotfi</a:t>
            </a:r>
            <a:r>
              <a:rPr kumimoji="0" lang="en-US" sz="2000" b="0" i="1" u="none" strike="noStrike" cap="none" normalizeH="0" baseline="0" dirty="0" smtClean="0">
                <a:ln>
                  <a:noFill/>
                </a:ln>
                <a:solidFill>
                  <a:schemeClr val="tx1"/>
                </a:solidFill>
                <a:effectLst/>
                <a:latin typeface="Arial" pitchFamily="28" charset="0"/>
                <a:ea typeface="ＭＳ Ｐゴシック" pitchFamily="28" charset="-128"/>
                <a:cs typeface="ＭＳ Ｐゴシック" pitchFamily="28" charset="-128"/>
              </a:rPr>
              <a:t> A. </a:t>
            </a:r>
            <a:r>
              <a:rPr kumimoji="0" lang="en-US" sz="2000" b="0" i="1" u="none" strike="noStrike" cap="none" normalizeH="0" baseline="0" dirty="0" err="1" smtClean="0">
                <a:ln>
                  <a:noFill/>
                </a:ln>
                <a:solidFill>
                  <a:schemeClr val="tx1"/>
                </a:solidFill>
                <a:effectLst/>
                <a:latin typeface="Arial" pitchFamily="28" charset="0"/>
                <a:ea typeface="ＭＳ Ｐゴシック" pitchFamily="28" charset="-128"/>
                <a:cs typeface="ＭＳ Ｐゴシック" pitchFamily="28" charset="-128"/>
              </a:rPr>
              <a:t>Zadeh</a:t>
            </a:r>
            <a:r>
              <a:rPr kumimoji="0" lang="en-US" sz="2000" b="0" i="1" u="none" strike="noStrike" cap="none" normalizeH="0" baseline="0" dirty="0" smtClean="0">
                <a:ln>
                  <a:noFill/>
                </a:ln>
                <a:solidFill>
                  <a:schemeClr val="tx1"/>
                </a:solidFill>
                <a:effectLst/>
                <a:latin typeface="Arial" pitchFamily="28" charset="0"/>
                <a:ea typeface="ＭＳ Ｐゴシック" pitchFamily="28" charset="-128"/>
                <a:cs typeface="ＭＳ Ｐゴシック" pitchFamily="28" charset="-128"/>
              </a:rPr>
              <a:t> - 1997 commencement Address; UC Berkeley</a:t>
            </a:r>
            <a:endParaRPr kumimoji="0" lang="en-US" sz="2000" b="0" i="1" u="none" strike="noStrike" cap="none" normalizeH="0" baseline="0" dirty="0">
              <a:ln>
                <a:noFill/>
              </a:ln>
              <a:solidFill>
                <a:schemeClr val="tx1"/>
              </a:solidFill>
              <a:effectLst/>
              <a:latin typeface="Arial" pitchFamily="28" charset="0"/>
              <a:ea typeface="ＭＳ Ｐゴシック" pitchFamily="28" charset="-128"/>
              <a:cs typeface="ＭＳ Ｐゴシック" pitchFamily="28"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Fuzzy Journals </a:t>
            </a:r>
            <a:r>
              <a:rPr lang="en-US" sz="2000" dirty="0" smtClean="0"/>
              <a:t>(24)</a:t>
            </a:r>
            <a:endParaRPr lang="en-US" dirty="0"/>
          </a:p>
        </p:txBody>
      </p:sp>
      <p:sp>
        <p:nvSpPr>
          <p:cNvPr id="7" name="Date Placeholder 6"/>
          <p:cNvSpPr>
            <a:spLocks noGrp="1"/>
          </p:cNvSpPr>
          <p:nvPr>
            <p:ph type="dt" sz="half" idx="10"/>
          </p:nvPr>
        </p:nvSpPr>
        <p:spPr/>
        <p:txBody>
          <a:bodyPr/>
          <a:lstStyle/>
          <a:p>
            <a:pPr>
              <a:defRPr/>
            </a:pPr>
            <a:fld id="{DF5A079D-4BC4-40AC-B051-2A011E276B75}" type="datetime1">
              <a:rPr lang="en-US" smtClean="0"/>
              <a:pPr>
                <a:defRPr/>
              </a:pPr>
              <a:t>11/18/2012</a:t>
            </a:fld>
            <a:endParaRPr lang="en-US"/>
          </a:p>
        </p:txBody>
      </p:sp>
      <p:sp>
        <p:nvSpPr>
          <p:cNvPr id="8" name="Slide Number Placeholder 7"/>
          <p:cNvSpPr>
            <a:spLocks noGrp="1"/>
          </p:cNvSpPr>
          <p:nvPr>
            <p:ph type="sldNum" sz="quarter" idx="11"/>
          </p:nvPr>
        </p:nvSpPr>
        <p:spPr/>
        <p:txBody>
          <a:bodyPr/>
          <a:lstStyle/>
          <a:p>
            <a:pPr>
              <a:defRPr/>
            </a:pPr>
            <a:fld id="{2F10A8FF-0E2F-47A7-A7E6-E56F464B1774}" type="slidenum">
              <a:rPr lang="en-US" smtClean="0"/>
              <a:pPr>
                <a:defRPr/>
              </a:pPr>
              <a:t>14</a:t>
            </a:fld>
            <a:endParaRPr lang="en-US"/>
          </a:p>
        </p:txBody>
      </p:sp>
      <p:sp>
        <p:nvSpPr>
          <p:cNvPr id="11" name="Content Placeholder 2"/>
          <p:cNvSpPr txBox="1">
            <a:spLocks/>
          </p:cNvSpPr>
          <p:nvPr/>
        </p:nvSpPr>
        <p:spPr bwMode="auto">
          <a:xfrm>
            <a:off x="441960" y="1554480"/>
            <a:ext cx="8702040" cy="4678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buFont typeface="+mj-lt"/>
              <a:buAutoNum type="arabicPeriod"/>
            </a:pPr>
            <a:endParaRPr lang="en-US" sz="1600" i="1" dirty="0"/>
          </a:p>
        </p:txBody>
      </p:sp>
    </p:spTree>
    <p:controls>
      <p:control spid="61443" name="TextBox1" r:id="rId2" imgW="7947720" imgH="4092120"/>
    </p:controls>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693420" y="586740"/>
            <a:ext cx="7772400" cy="1143000"/>
          </a:xfrm>
        </p:spPr>
        <p:txBody>
          <a:bodyPr/>
          <a:lstStyle/>
          <a:p>
            <a:r>
              <a:rPr lang="en-US" dirty="0" smtClean="0"/>
              <a:t>Soft Computing Journals </a:t>
            </a:r>
            <a:r>
              <a:rPr lang="en-US" sz="2000" dirty="0" smtClean="0"/>
              <a:t>(20)</a:t>
            </a:r>
            <a:endParaRPr lang="en-US" dirty="0"/>
          </a:p>
        </p:txBody>
      </p:sp>
      <p:sp>
        <p:nvSpPr>
          <p:cNvPr id="7" name="Date Placeholder 6"/>
          <p:cNvSpPr>
            <a:spLocks noGrp="1"/>
          </p:cNvSpPr>
          <p:nvPr>
            <p:ph type="dt" sz="half" idx="10"/>
          </p:nvPr>
        </p:nvSpPr>
        <p:spPr/>
        <p:txBody>
          <a:bodyPr/>
          <a:lstStyle/>
          <a:p>
            <a:pPr>
              <a:defRPr/>
            </a:pPr>
            <a:fld id="{DF5A079D-4BC4-40AC-B051-2A011E276B75}" type="datetime1">
              <a:rPr lang="en-US" smtClean="0"/>
              <a:pPr>
                <a:defRPr/>
              </a:pPr>
              <a:t>11/18/2012</a:t>
            </a:fld>
            <a:endParaRPr lang="en-US"/>
          </a:p>
        </p:txBody>
      </p:sp>
      <p:sp>
        <p:nvSpPr>
          <p:cNvPr id="8" name="Slide Number Placeholder 7"/>
          <p:cNvSpPr>
            <a:spLocks noGrp="1"/>
          </p:cNvSpPr>
          <p:nvPr>
            <p:ph type="sldNum" sz="quarter" idx="11"/>
          </p:nvPr>
        </p:nvSpPr>
        <p:spPr/>
        <p:txBody>
          <a:bodyPr/>
          <a:lstStyle/>
          <a:p>
            <a:pPr>
              <a:defRPr/>
            </a:pPr>
            <a:fld id="{2F10A8FF-0E2F-47A7-A7E6-E56F464B1774}" type="slidenum">
              <a:rPr lang="en-US" smtClean="0"/>
              <a:pPr>
                <a:defRPr/>
              </a:pPr>
              <a:t>15</a:t>
            </a:fld>
            <a:endParaRPr lang="en-US"/>
          </a:p>
        </p:txBody>
      </p:sp>
      <p:sp>
        <p:nvSpPr>
          <p:cNvPr id="11" name="Content Placeholder 2"/>
          <p:cNvSpPr txBox="1">
            <a:spLocks/>
          </p:cNvSpPr>
          <p:nvPr/>
        </p:nvSpPr>
        <p:spPr bwMode="auto">
          <a:xfrm>
            <a:off x="441960" y="1554480"/>
            <a:ext cx="8702040" cy="4678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buFont typeface="+mj-lt"/>
              <a:buAutoNum type="arabicPeriod"/>
            </a:pPr>
            <a:endParaRPr lang="en-US" sz="1600" i="1" dirty="0"/>
          </a:p>
        </p:txBody>
      </p:sp>
    </p:spTree>
    <p:controls>
      <p:control spid="62466" name="TextBox1" r:id="rId2" imgW="8145720" imgH="4092120"/>
    </p:controls>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16</a:t>
            </a:fld>
            <a:endParaRPr lang="en-US"/>
          </a:p>
        </p:txBody>
      </p:sp>
      <p:sp>
        <p:nvSpPr>
          <p:cNvPr id="31" name="Content Placeholder 2"/>
          <p:cNvSpPr txBox="1">
            <a:spLocks/>
          </p:cNvSpPr>
          <p:nvPr/>
        </p:nvSpPr>
        <p:spPr bwMode="auto">
          <a:xfrm>
            <a:off x="685800" y="1341120"/>
            <a:ext cx="810768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1" hangingPunct="1">
              <a:spcBef>
                <a:spcPct val="20000"/>
              </a:spcBef>
              <a:buClr>
                <a:schemeClr val="bg2"/>
              </a:buClr>
              <a:buSzPct val="80000"/>
              <a:buBlip>
                <a:blip r:embed="rId2"/>
              </a:buBlip>
            </a:pPr>
            <a:r>
              <a:rPr lang="en-US" sz="1800" dirty="0" smtClean="0"/>
              <a:t>George </a:t>
            </a:r>
            <a:r>
              <a:rPr lang="en-US" sz="1800" dirty="0" err="1" smtClean="0"/>
              <a:t>Klir</a:t>
            </a:r>
            <a:r>
              <a:rPr lang="en-US" sz="1800" dirty="0" smtClean="0"/>
              <a:t> &amp; Bo Yuan, editors. </a:t>
            </a:r>
            <a:r>
              <a:rPr lang="en-US" sz="1800" i="1" dirty="0" smtClean="0">
                <a:hlinkClick r:id="rId3"/>
              </a:rPr>
              <a:t>Fuzzy Sets, Fuzzy Logic, and Fuzzy Systems: Selected Papers</a:t>
            </a:r>
            <a:r>
              <a:rPr lang="en-US" sz="1800" dirty="0" smtClean="0">
                <a:hlinkClick r:id="rId3"/>
              </a:rPr>
              <a:t> </a:t>
            </a:r>
            <a:r>
              <a:rPr lang="en-US" sz="1800" dirty="0" smtClean="0"/>
              <a:t>by L. A. </a:t>
            </a:r>
            <a:r>
              <a:rPr lang="en-US" sz="1800" dirty="0" err="1" smtClean="0"/>
              <a:t>Zadeh</a:t>
            </a:r>
            <a:r>
              <a:rPr lang="en-US" sz="1800" dirty="0" smtClean="0"/>
              <a:t>. World Scientific, Singapore, 1996.</a:t>
            </a:r>
          </a:p>
          <a:p>
            <a:pPr marL="342900" lvl="0" indent="-342900" eaLnBrk="1" hangingPunct="1">
              <a:spcBef>
                <a:spcPct val="20000"/>
              </a:spcBef>
              <a:buClr>
                <a:schemeClr val="bg2"/>
              </a:buClr>
              <a:buSzPct val="80000"/>
              <a:buBlip>
                <a:blip r:embed="rId2"/>
              </a:buBlip>
            </a:pPr>
            <a:r>
              <a:rPr lang="en-US" sz="1800" kern="0" dirty="0" err="1" smtClean="0">
                <a:latin typeface="+mn-lt"/>
                <a:cs typeface="ＭＳ Ｐゴシック" pitchFamily="-112" charset="-128"/>
                <a:hlinkClick r:id="rId4"/>
              </a:rPr>
              <a:t>Scholarpedia</a:t>
            </a:r>
            <a:r>
              <a:rPr lang="en-US" sz="1800" kern="0" dirty="0" smtClean="0">
                <a:latin typeface="+mn-lt"/>
                <a:cs typeface="ＭＳ Ｐゴシック" pitchFamily="-112" charset="-128"/>
                <a:hlinkClick r:id="rId4"/>
              </a:rPr>
              <a:t> user page for Dr. </a:t>
            </a:r>
            <a:r>
              <a:rPr lang="en-US" sz="1800" kern="0" dirty="0" err="1" smtClean="0">
                <a:latin typeface="+mn-lt"/>
                <a:cs typeface="ＭＳ Ｐゴシック" pitchFamily="-112" charset="-128"/>
                <a:hlinkClick r:id="rId4"/>
              </a:rPr>
              <a:t>Lotfi</a:t>
            </a:r>
            <a:r>
              <a:rPr lang="en-US" sz="1800" kern="0" dirty="0" smtClean="0">
                <a:latin typeface="+mn-lt"/>
                <a:cs typeface="ＭＳ Ｐゴシック" pitchFamily="-112" charset="-128"/>
                <a:hlinkClick r:id="rId4"/>
              </a:rPr>
              <a:t> A. </a:t>
            </a:r>
            <a:r>
              <a:rPr lang="en-US" sz="1800" kern="0" dirty="0" err="1" smtClean="0">
                <a:latin typeface="+mn-lt"/>
                <a:cs typeface="ＭＳ Ｐゴシック" pitchFamily="-112" charset="-128"/>
                <a:hlinkClick r:id="rId4"/>
              </a:rPr>
              <a:t>Zadeh</a:t>
            </a:r>
            <a:endParaRPr lang="en-US" sz="1800" kern="0" dirty="0" smtClean="0">
              <a:latin typeface="+mn-lt"/>
              <a:cs typeface="ＭＳ Ｐゴシック" pitchFamily="-112" charset="-128"/>
            </a:endParaRP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rPr>
              <a:t>IEEE Global History Network, </a:t>
            </a:r>
            <a:r>
              <a:rPr lang="en-US" sz="1800" kern="0" dirty="0" smtClean="0">
                <a:latin typeface="+mn-lt"/>
                <a:cs typeface="ＭＳ Ｐゴシック" pitchFamily="-112" charset="-128"/>
                <a:hlinkClick r:id="rId5"/>
              </a:rPr>
              <a:t>Oral History: </a:t>
            </a:r>
            <a:r>
              <a:rPr lang="en-US" sz="1800" kern="0" dirty="0" err="1" smtClean="0">
                <a:latin typeface="+mn-lt"/>
                <a:cs typeface="ＭＳ Ｐゴシック" pitchFamily="-112" charset="-128"/>
                <a:hlinkClick r:id="rId5"/>
              </a:rPr>
              <a:t>Lotfi</a:t>
            </a:r>
            <a:r>
              <a:rPr lang="en-US" sz="1800" kern="0" dirty="0" smtClean="0">
                <a:latin typeface="+mn-lt"/>
                <a:cs typeface="ＭＳ Ｐゴシック" pitchFamily="-112" charset="-128"/>
                <a:hlinkClick r:id="rId5"/>
              </a:rPr>
              <a:t> </a:t>
            </a:r>
            <a:r>
              <a:rPr lang="en-US" sz="1800" kern="0" dirty="0" err="1" smtClean="0">
                <a:latin typeface="+mn-lt"/>
                <a:cs typeface="ＭＳ Ｐゴシック" pitchFamily="-112" charset="-128"/>
                <a:hlinkClick r:id="rId5"/>
              </a:rPr>
              <a:t>Zadeh</a:t>
            </a:r>
            <a:r>
              <a:rPr lang="en-US" sz="1800" kern="0" dirty="0" smtClean="0">
                <a:latin typeface="+mn-lt"/>
                <a:cs typeface="ＭＳ Ｐゴシック" pitchFamily="-112" charset="-128"/>
              </a:rPr>
              <a:t>, 2009</a:t>
            </a: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hlinkClick r:id="rId6"/>
              </a:rPr>
              <a:t>Keynote Biography</a:t>
            </a:r>
            <a:r>
              <a:rPr lang="en-US" sz="1800" kern="0" dirty="0" smtClean="0">
                <a:latin typeface="+mn-lt"/>
                <a:cs typeface="ＭＳ Ｐゴシック" pitchFamily="-112" charset="-128"/>
              </a:rPr>
              <a:t>, 31</a:t>
            </a:r>
            <a:r>
              <a:rPr lang="en-US" sz="1800" kern="0" baseline="30000" dirty="0" smtClean="0">
                <a:latin typeface="+mn-lt"/>
                <a:cs typeface="ＭＳ Ｐゴシック" pitchFamily="-112" charset="-128"/>
              </a:rPr>
              <a:t>st</a:t>
            </a:r>
            <a:r>
              <a:rPr lang="en-US" sz="1800" kern="0" dirty="0" smtClean="0">
                <a:latin typeface="+mn-lt"/>
                <a:cs typeface="ＭＳ Ｐゴシック" pitchFamily="-112" charset="-128"/>
              </a:rPr>
              <a:t> Annual NAFIPS Meeting, Berkley, Aug 2012</a:t>
            </a: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rPr>
              <a:t>Articles from Azerbaijan International, </a:t>
            </a:r>
            <a:r>
              <a:rPr lang="en-US" sz="1800" kern="0" dirty="0">
                <a:cs typeface="ＭＳ Ｐゴシック" pitchFamily="-112" charset="-128"/>
                <a:hlinkClick r:id="rId7"/>
              </a:rPr>
              <a:t>Winter 1994 (2.4) </a:t>
            </a:r>
            <a:r>
              <a:rPr lang="en-US" sz="1800" kern="0" dirty="0" smtClean="0">
                <a:cs typeface="ＭＳ Ｐゴシック" pitchFamily="-112" charset="-128"/>
                <a:hlinkClick r:id="rId7"/>
              </a:rPr>
              <a:t>Pg </a:t>
            </a:r>
            <a:r>
              <a:rPr lang="en-US" sz="1800" kern="0" dirty="0">
                <a:cs typeface="ＭＳ Ｐゴシック" pitchFamily="-112" charset="-128"/>
                <a:hlinkClick r:id="rId7"/>
              </a:rPr>
              <a:t>49</a:t>
            </a:r>
            <a:r>
              <a:rPr lang="en-US" sz="1800" kern="0" dirty="0">
                <a:cs typeface="ＭＳ Ｐゴシック" pitchFamily="-112" charset="-128"/>
              </a:rPr>
              <a:t>; </a:t>
            </a:r>
            <a:r>
              <a:rPr lang="en-US" sz="1800" kern="0" dirty="0">
                <a:cs typeface="ＭＳ Ｐゴシック" pitchFamily="-112" charset="-128"/>
                <a:hlinkClick r:id="rId8"/>
              </a:rPr>
              <a:t>Winter 1994 (2.4) </a:t>
            </a:r>
            <a:r>
              <a:rPr lang="en-US" sz="1800" kern="0" dirty="0" smtClean="0">
                <a:cs typeface="ＭＳ Ｐゴシック" pitchFamily="-112" charset="-128"/>
                <a:hlinkClick r:id="rId8"/>
              </a:rPr>
              <a:t>Pgs 46-47,50</a:t>
            </a:r>
            <a:r>
              <a:rPr lang="en-US" sz="1800" kern="0" dirty="0" smtClean="0">
                <a:cs typeface="ＭＳ Ｐゴシック" pitchFamily="-112" charset="-128"/>
              </a:rPr>
              <a:t>; </a:t>
            </a:r>
            <a:r>
              <a:rPr lang="en-US" sz="1800" kern="0" dirty="0" smtClean="0">
                <a:latin typeface="+mn-lt"/>
                <a:cs typeface="ＭＳ Ｐゴシック" pitchFamily="-112" charset="-128"/>
                <a:hlinkClick r:id="rId9"/>
              </a:rPr>
              <a:t>Spring 1998 (6.1) Pg 65</a:t>
            </a:r>
            <a:r>
              <a:rPr lang="en-US" sz="1800" kern="0" dirty="0" smtClean="0">
                <a:latin typeface="+mn-lt"/>
                <a:cs typeface="ＭＳ Ｐゴシック" pitchFamily="-112" charset="-128"/>
              </a:rPr>
              <a:t>; </a:t>
            </a: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hlinkClick r:id="rId10"/>
              </a:rPr>
              <a:t>2009 Benjamin Franklin Medal Winner: </a:t>
            </a:r>
            <a:r>
              <a:rPr lang="en-US" sz="1800" kern="0" dirty="0" err="1" smtClean="0">
                <a:latin typeface="+mn-lt"/>
                <a:cs typeface="ＭＳ Ｐゴシック" pitchFamily="-112" charset="-128"/>
                <a:hlinkClick r:id="rId10"/>
              </a:rPr>
              <a:t>Lotfi</a:t>
            </a:r>
            <a:r>
              <a:rPr lang="en-US" sz="1800" kern="0" dirty="0" smtClean="0">
                <a:latin typeface="+mn-lt"/>
                <a:cs typeface="ＭＳ Ｐゴシック" pitchFamily="-112" charset="-128"/>
                <a:hlinkClick r:id="rId10"/>
              </a:rPr>
              <a:t> A. </a:t>
            </a:r>
            <a:r>
              <a:rPr lang="en-US" sz="1800" kern="0" dirty="0" err="1" smtClean="0">
                <a:latin typeface="+mn-lt"/>
                <a:cs typeface="ＭＳ Ｐゴシック" pitchFamily="-112" charset="-128"/>
                <a:hlinkClick r:id="rId10"/>
              </a:rPr>
              <a:t>Zadeh</a:t>
            </a:r>
            <a:endParaRPr lang="en-US" sz="1800" kern="0" dirty="0" smtClean="0">
              <a:latin typeface="+mn-lt"/>
              <a:cs typeface="ＭＳ Ｐゴシック" pitchFamily="-112" charset="-128"/>
            </a:endParaRP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hlinkClick r:id="rId11"/>
              </a:rPr>
              <a:t>IEEE Medals, Technical Field Awards, and Recognitions</a:t>
            </a:r>
            <a:endParaRPr lang="en-US" sz="1800" kern="0" dirty="0" smtClean="0">
              <a:latin typeface="+mn-lt"/>
              <a:cs typeface="ＭＳ Ｐゴシック" pitchFamily="-112" charset="-128"/>
            </a:endParaRP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hlinkClick r:id="rId12"/>
              </a:rPr>
              <a:t>Interview with Professor </a:t>
            </a:r>
            <a:r>
              <a:rPr lang="en-US" sz="1800" kern="0" dirty="0" err="1" smtClean="0">
                <a:latin typeface="+mn-lt"/>
                <a:cs typeface="ＭＳ Ｐゴシック" pitchFamily="-112" charset="-128"/>
                <a:hlinkClick r:id="rId12"/>
              </a:rPr>
              <a:t>Lotfi</a:t>
            </a:r>
            <a:r>
              <a:rPr lang="en-US" sz="1800" kern="0" dirty="0" smtClean="0">
                <a:latin typeface="+mn-lt"/>
                <a:cs typeface="ＭＳ Ｐゴシック" pitchFamily="-112" charset="-128"/>
                <a:hlinkClick r:id="rId12"/>
              </a:rPr>
              <a:t> A. </a:t>
            </a:r>
            <a:r>
              <a:rPr lang="en-US" sz="1800" kern="0" dirty="0" err="1" smtClean="0">
                <a:latin typeface="+mn-lt"/>
                <a:cs typeface="ＭＳ Ｐゴシック" pitchFamily="-112" charset="-128"/>
                <a:hlinkClick r:id="rId12"/>
              </a:rPr>
              <a:t>Zadeh</a:t>
            </a:r>
            <a:r>
              <a:rPr lang="en-US" sz="1800" kern="0" dirty="0" smtClean="0">
                <a:latin typeface="+mn-lt"/>
                <a:cs typeface="ＭＳ Ｐゴシック" pitchFamily="-112" charset="-128"/>
              </a:rPr>
              <a:t>, Computational Intelligence Magazine, Nov. 2011, Pgs </a:t>
            </a:r>
            <a:r>
              <a:rPr lang="en-US" sz="1800" kern="0" dirty="0" smtClean="0">
                <a:latin typeface="+mn-lt"/>
                <a:cs typeface="ＭＳ Ｐゴシック" pitchFamily="-112" charset="-128"/>
              </a:rPr>
              <a:t>13-17</a:t>
            </a:r>
          </a:p>
          <a:p>
            <a:pPr marL="342900" lvl="0" indent="-342900" eaLnBrk="1" hangingPunct="1">
              <a:spcBef>
                <a:spcPct val="20000"/>
              </a:spcBef>
              <a:buClr>
                <a:schemeClr val="bg2"/>
              </a:buClr>
              <a:buSzPct val="80000"/>
              <a:buBlip>
                <a:blip r:embed="rId2"/>
              </a:buBlip>
            </a:pPr>
            <a:r>
              <a:rPr lang="en-US" sz="1800" kern="0" dirty="0" smtClean="0">
                <a:latin typeface="+mn-lt"/>
                <a:cs typeface="ＭＳ Ｐゴシック" pitchFamily="-112" charset="-128"/>
                <a:hlinkClick r:id="rId13"/>
              </a:rPr>
              <a:t>Professor </a:t>
            </a:r>
            <a:r>
              <a:rPr lang="en-US" sz="1800" kern="0" dirty="0" err="1" smtClean="0">
                <a:latin typeface="+mn-lt"/>
                <a:cs typeface="ＭＳ Ｐゴシック" pitchFamily="-112" charset="-128"/>
                <a:hlinkClick r:id="rId13"/>
              </a:rPr>
              <a:t>Zadeh’s</a:t>
            </a:r>
            <a:r>
              <a:rPr lang="en-US" sz="1800" kern="0" dirty="0" smtClean="0">
                <a:latin typeface="+mn-lt"/>
                <a:cs typeface="ＭＳ Ｐゴシック" pitchFamily="-112" charset="-128"/>
                <a:hlinkClick r:id="rId13"/>
              </a:rPr>
              <a:t> 1997 Commencement Address at University of Berkley</a:t>
            </a:r>
            <a:endParaRPr lang="en-US" sz="1800" kern="0" dirty="0" smtClean="0">
              <a:latin typeface="+mn-lt"/>
              <a:cs typeface="ＭＳ Ｐゴシック" pitchFamily="-112" charset="-128"/>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5577840" y="1401863"/>
            <a:ext cx="2494869" cy="1664758"/>
          </a:xfrm>
          <a:prstGeom prst="rect">
            <a:avLst/>
          </a:prstGeom>
          <a:ln>
            <a:noFill/>
          </a:ln>
          <a:effectLst>
            <a:softEdge rad="112500"/>
          </a:effectLst>
        </p:spPr>
      </p:pic>
      <p:sp>
        <p:nvSpPr>
          <p:cNvPr id="12290" name="Title 1"/>
          <p:cNvSpPr>
            <a:spLocks noGrp="1"/>
          </p:cNvSpPr>
          <p:nvPr>
            <p:ph type="title"/>
          </p:nvPr>
        </p:nvSpPr>
        <p:spPr/>
        <p:txBody>
          <a:bodyPr/>
          <a:lstStyle/>
          <a:p>
            <a:r>
              <a:rPr lang="en-US" dirty="0" smtClean="0"/>
              <a:t>Short Bio</a:t>
            </a:r>
          </a:p>
        </p:txBody>
      </p:sp>
      <p:sp>
        <p:nvSpPr>
          <p:cNvPr id="12291" name="Content Placeholder 2"/>
          <p:cNvSpPr>
            <a:spLocks noGrp="1"/>
          </p:cNvSpPr>
          <p:nvPr>
            <p:ph idx="4294967295"/>
          </p:nvPr>
        </p:nvSpPr>
        <p:spPr>
          <a:xfrm>
            <a:off x="685801" y="1332688"/>
            <a:ext cx="4469860" cy="1926077"/>
          </a:xfrm>
        </p:spPr>
        <p:txBody>
          <a:bodyPr/>
          <a:lstStyle/>
          <a:p>
            <a:r>
              <a:rPr lang="en-US" dirty="0" smtClean="0"/>
              <a:t>Born in Baku, Feb 4, 1921 </a:t>
            </a:r>
            <a:r>
              <a:rPr lang="en-US" sz="2400" dirty="0" smtClean="0"/>
              <a:t>(a year after Azerbaijan became a Soviet State)</a:t>
            </a:r>
          </a:p>
        </p:txBody>
      </p:sp>
      <p:sp>
        <p:nvSpPr>
          <p:cNvPr id="12292" name="Date Placeholder 3"/>
          <p:cNvSpPr>
            <a:spLocks noGrp="1"/>
          </p:cNvSpPr>
          <p:nvPr>
            <p:ph type="dt" sz="quarter" idx="10"/>
          </p:nvPr>
        </p:nvSpPr>
        <p:spPr bwMode="auto">
          <a:noFill/>
          <a:ln>
            <a:miter lim="800000"/>
            <a:headEnd/>
            <a:tailEnd/>
          </a:ln>
        </p:spPr>
        <p:txBody>
          <a:bodyPr/>
          <a:lstStyle/>
          <a:p>
            <a:fld id="{4A9ACD58-3400-4B61-B7DC-8EF74CA57A42}" type="datetime1">
              <a:rPr lang="en-US" smtClean="0"/>
              <a:pPr/>
              <a:t>11/18/2012</a:t>
            </a:fld>
            <a:endParaRPr lang="en-US" smtClean="0"/>
          </a:p>
        </p:txBody>
      </p:sp>
      <p:sp>
        <p:nvSpPr>
          <p:cNvPr id="12293" name="Slide Number Placeholder 4"/>
          <p:cNvSpPr>
            <a:spLocks noGrp="1"/>
          </p:cNvSpPr>
          <p:nvPr>
            <p:ph type="sldNum" sz="quarter" idx="11"/>
          </p:nvPr>
        </p:nvSpPr>
        <p:spPr bwMode="auto">
          <a:noFill/>
          <a:ln>
            <a:miter lim="800000"/>
            <a:headEnd/>
            <a:tailEnd/>
          </a:ln>
        </p:spPr>
        <p:txBody>
          <a:bodyPr/>
          <a:lstStyle/>
          <a:p>
            <a:fld id="{E65D94E3-D643-4C9A-85A1-12D6979CABBE}" type="slidenum">
              <a:rPr lang="en-US" smtClean="0"/>
              <a:pPr/>
              <a:t>2</a:t>
            </a:fld>
            <a:endParaRPr lang="en-US" smtClean="0"/>
          </a:p>
        </p:txBody>
      </p:sp>
      <p:pic>
        <p:nvPicPr>
          <p:cNvPr id="6" name="Picture 5" descr="Zadeh's Childhood.png"/>
          <p:cNvPicPr>
            <a:picLocks noChangeAspect="1"/>
          </p:cNvPicPr>
          <p:nvPr/>
        </p:nvPicPr>
        <p:blipFill>
          <a:blip r:embed="rId3">
            <a:duotone>
              <a:schemeClr val="accent4">
                <a:shade val="45000"/>
                <a:satMod val="135000"/>
              </a:schemeClr>
              <a:prstClr val="white"/>
            </a:duotone>
          </a:blip>
          <a:srcRect l="28414" r="31107" b="11712"/>
          <a:stretch>
            <a:fillRect/>
          </a:stretch>
        </p:blipFill>
        <p:spPr>
          <a:xfrm>
            <a:off x="7678365" y="501948"/>
            <a:ext cx="1079770" cy="1303506"/>
          </a:xfrm>
          <a:prstGeom prst="rect">
            <a:avLst/>
          </a:prstGeom>
          <a:ln>
            <a:noFill/>
          </a:ln>
          <a:effectLst>
            <a:softEdge rad="112500"/>
          </a:effectLst>
        </p:spPr>
      </p:pic>
      <p:sp>
        <p:nvSpPr>
          <p:cNvPr id="7" name="Content Placeholder 2"/>
          <p:cNvSpPr txBox="1">
            <a:spLocks/>
          </p:cNvSpPr>
          <p:nvPr/>
        </p:nvSpPr>
        <p:spPr bwMode="auto">
          <a:xfrm>
            <a:off x="5175115" y="3809999"/>
            <a:ext cx="3576536" cy="21141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4"/>
              </a:buBlip>
              <a:tabLst/>
              <a:defRPr/>
            </a:pPr>
            <a:r>
              <a:rPr kumimoji="0" lang="en-US"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Moved to Tehran in 1931 and placed in 8</a:t>
            </a:r>
            <a:r>
              <a:rPr kumimoji="0" lang="en-US" b="0" i="0" u="none" strike="noStrike" kern="0" cap="none" spc="0" normalizeH="0" baseline="30000" noProof="0" dirty="0" smtClean="0">
                <a:ln>
                  <a:noFill/>
                </a:ln>
                <a:solidFill>
                  <a:schemeClr val="tx1"/>
                </a:solidFill>
                <a:effectLst/>
                <a:uLnTx/>
                <a:uFillTx/>
                <a:latin typeface="+mn-lt"/>
                <a:ea typeface="ＭＳ Ｐゴシック" pitchFamily="-112" charset="-128"/>
                <a:cs typeface="ＭＳ Ｐゴシック" pitchFamily="-112" charset="-128"/>
              </a:rPr>
              <a:t>th</a:t>
            </a:r>
            <a:r>
              <a:rPr kumimoji="0" lang="en-US"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 grade </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(from third)</a:t>
            </a:r>
            <a:r>
              <a:rPr kumimoji="0" lang="en-US"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 at American School </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a:t>
            </a:r>
            <a:r>
              <a:rPr kumimoji="0" lang="en-US" sz="2000" b="0" i="0" u="none" strike="noStrike" kern="0" cap="none" spc="0" normalizeH="0" baseline="0" noProof="0" dirty="0" err="1" smtClean="0">
                <a:ln>
                  <a:noFill/>
                </a:ln>
                <a:solidFill>
                  <a:schemeClr val="tx1"/>
                </a:solidFill>
                <a:effectLst/>
                <a:uLnTx/>
                <a:uFillTx/>
                <a:latin typeface="+mn-lt"/>
                <a:ea typeface="ＭＳ Ｐゴシック" pitchFamily="-112" charset="-128"/>
                <a:cs typeface="ＭＳ Ｐゴシック" pitchFamily="-112" charset="-128"/>
              </a:rPr>
              <a:t>Alborz</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a:t>
            </a:r>
            <a:endParaRPr kumimoji="0" lang="en-US"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p:txBody>
      </p:sp>
      <p:pic>
        <p:nvPicPr>
          <p:cNvPr id="34817" name="Picture 1"/>
          <p:cNvPicPr>
            <a:picLocks noChangeAspect="1" noChangeArrowheads="1"/>
          </p:cNvPicPr>
          <p:nvPr/>
        </p:nvPicPr>
        <p:blipFill>
          <a:blip r:embed="rId5">
            <a:duotone>
              <a:prstClr val="black"/>
              <a:schemeClr val="accent3">
                <a:tint val="45000"/>
                <a:satMod val="400000"/>
              </a:schemeClr>
            </a:duotone>
          </a:blip>
          <a:srcRect/>
          <a:stretch>
            <a:fillRect/>
          </a:stretch>
        </p:blipFill>
        <p:spPr bwMode="auto">
          <a:xfrm>
            <a:off x="2016482" y="4229142"/>
            <a:ext cx="2724709" cy="1825355"/>
          </a:xfrm>
          <a:prstGeom prst="rect">
            <a:avLst/>
          </a:prstGeom>
          <a:ln>
            <a:noFill/>
          </a:ln>
          <a:effectLst>
            <a:softEdge rad="112500"/>
          </a:effectLst>
        </p:spPr>
      </p:pic>
      <p:pic>
        <p:nvPicPr>
          <p:cNvPr id="8" name="Picture 7" descr="Zadeh's School picture.png"/>
          <p:cNvPicPr>
            <a:picLocks noChangeAspect="1"/>
          </p:cNvPicPr>
          <p:nvPr/>
        </p:nvPicPr>
        <p:blipFill>
          <a:blip r:embed="rId6">
            <a:grayscl/>
          </a:blip>
          <a:srcRect l="27524" r="23300" b="37462"/>
          <a:stretch>
            <a:fillRect/>
          </a:stretch>
        </p:blipFill>
        <p:spPr>
          <a:xfrm>
            <a:off x="4886960" y="2232173"/>
            <a:ext cx="1137920" cy="1496547"/>
          </a:xfrm>
          <a:prstGeom prst="rect">
            <a:avLst/>
          </a:prstGeom>
          <a:ln>
            <a:noFill/>
          </a:ln>
          <a:effectLst>
            <a:softEdge rad="112500"/>
          </a:effectLst>
        </p:spPr>
      </p:pic>
      <p:pic>
        <p:nvPicPr>
          <p:cNvPr id="11" name="Picture 2" descr="C:\Users\Zadeh Home\Pictures\Zadeh as a child\Baku Age 6.JPG"/>
          <p:cNvPicPr>
            <a:picLocks noChangeAspect="1" noChangeArrowheads="1"/>
          </p:cNvPicPr>
          <p:nvPr/>
        </p:nvPicPr>
        <p:blipFill>
          <a:blip r:embed="rId7">
            <a:grayscl/>
          </a:blip>
          <a:srcRect l="27074" t="14964" r="26821" b="41775"/>
          <a:stretch>
            <a:fillRect/>
          </a:stretch>
        </p:blipFill>
        <p:spPr bwMode="auto">
          <a:xfrm>
            <a:off x="7792720" y="2153920"/>
            <a:ext cx="1111408" cy="1463040"/>
          </a:xfrm>
          <a:prstGeom prst="rect">
            <a:avLst/>
          </a:prstGeom>
          <a:ln>
            <a:noFill/>
          </a:ln>
          <a:effectLst>
            <a:softEdge rad="112500"/>
          </a:effectLst>
        </p:spPr>
      </p:pic>
      <p:pic>
        <p:nvPicPr>
          <p:cNvPr id="12" name="Picture 2" descr="C:\Users\Zadeh Home\Pictures\Zadeh as a child\Baku Age 8.JPG"/>
          <p:cNvPicPr>
            <a:picLocks noChangeAspect="1" noChangeArrowheads="1"/>
          </p:cNvPicPr>
          <p:nvPr/>
        </p:nvPicPr>
        <p:blipFill>
          <a:blip r:embed="rId8">
            <a:grayscl/>
          </a:blip>
          <a:srcRect l="24715" t="4452" r="22612" b="51309"/>
          <a:stretch>
            <a:fillRect/>
          </a:stretch>
        </p:blipFill>
        <p:spPr bwMode="auto">
          <a:xfrm>
            <a:off x="4958080" y="518160"/>
            <a:ext cx="1043796" cy="1229360"/>
          </a:xfrm>
          <a:prstGeom prst="rect">
            <a:avLst/>
          </a:prstGeom>
          <a:ln>
            <a:noFill/>
          </a:ln>
          <a:effectLst>
            <a:softEdge rad="112500"/>
          </a:effectLst>
        </p:spPr>
      </p:pic>
      <p:pic>
        <p:nvPicPr>
          <p:cNvPr id="14" name="Picture 2"/>
          <p:cNvPicPr>
            <a:picLocks noChangeAspect="1" noChangeArrowheads="1"/>
          </p:cNvPicPr>
          <p:nvPr/>
        </p:nvPicPr>
        <p:blipFill>
          <a:blip r:embed="rId9"/>
          <a:srcRect/>
          <a:stretch>
            <a:fillRect/>
          </a:stretch>
        </p:blipFill>
        <p:spPr bwMode="auto">
          <a:xfrm>
            <a:off x="465773" y="3332481"/>
            <a:ext cx="1551464" cy="1625600"/>
          </a:xfrm>
          <a:prstGeom prst="rect">
            <a:avLst/>
          </a:prstGeom>
          <a:ln>
            <a:noFill/>
          </a:ln>
          <a:effectLst>
            <a:softEdge rad="112500"/>
          </a:effectLst>
        </p:spPr>
      </p:pic>
      <p:pic>
        <p:nvPicPr>
          <p:cNvPr id="15" name="Picture 2"/>
          <p:cNvPicPr>
            <a:picLocks noChangeAspect="1" noChangeArrowheads="1"/>
          </p:cNvPicPr>
          <p:nvPr/>
        </p:nvPicPr>
        <p:blipFill>
          <a:blip r:embed="rId10"/>
          <a:srcRect t="9483"/>
          <a:stretch>
            <a:fillRect/>
          </a:stretch>
        </p:blipFill>
        <p:spPr bwMode="auto">
          <a:xfrm>
            <a:off x="2629652" y="3180080"/>
            <a:ext cx="1759452" cy="1066800"/>
          </a:xfrm>
          <a:prstGeom prst="rect">
            <a:avLst/>
          </a:prstGeom>
          <a:ln>
            <a:noFill/>
          </a:ln>
          <a:effectLst>
            <a:softEdge rad="112500"/>
          </a:effectLst>
        </p:spPr>
      </p:pic>
      <p:pic>
        <p:nvPicPr>
          <p:cNvPr id="16" name="Picture 2"/>
          <p:cNvPicPr>
            <a:picLocks noChangeAspect="1" noChangeArrowheads="1"/>
          </p:cNvPicPr>
          <p:nvPr/>
        </p:nvPicPr>
        <p:blipFill>
          <a:blip r:embed="rId11"/>
          <a:srcRect l="35890" t="14640" r="39622" b="34374"/>
          <a:stretch>
            <a:fillRect/>
          </a:stretch>
        </p:blipFill>
        <p:spPr bwMode="auto">
          <a:xfrm>
            <a:off x="1178560" y="4978400"/>
            <a:ext cx="737761" cy="10261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duotone>
              <a:prstClr val="black"/>
              <a:schemeClr val="accent3">
                <a:tint val="45000"/>
                <a:satMod val="400000"/>
              </a:schemeClr>
            </a:duotone>
          </a:blip>
          <a:srcRect l="11119" t="4029" r="19005" b="9339"/>
          <a:stretch>
            <a:fillRect/>
          </a:stretch>
        </p:blipFill>
        <p:spPr bwMode="auto">
          <a:xfrm>
            <a:off x="6868160" y="1889760"/>
            <a:ext cx="2092960" cy="2621280"/>
          </a:xfrm>
          <a:prstGeom prst="rect">
            <a:avLst/>
          </a:prstGeom>
          <a:ln>
            <a:noFill/>
          </a:ln>
          <a:effectLst>
            <a:softEdge rad="112500"/>
          </a:effectLst>
        </p:spPr>
      </p:pic>
      <p:sp>
        <p:nvSpPr>
          <p:cNvPr id="12290" name="Title 1"/>
          <p:cNvSpPr>
            <a:spLocks noGrp="1"/>
          </p:cNvSpPr>
          <p:nvPr>
            <p:ph type="title"/>
          </p:nvPr>
        </p:nvSpPr>
        <p:spPr/>
        <p:txBody>
          <a:bodyPr/>
          <a:lstStyle/>
          <a:p>
            <a:r>
              <a:rPr lang="en-US" dirty="0" smtClean="0"/>
              <a:t>Short Bio </a:t>
            </a:r>
            <a:r>
              <a:rPr lang="en-US" sz="2400" dirty="0" smtClean="0"/>
              <a:t>– Education</a:t>
            </a:r>
            <a:endParaRPr lang="en-US" dirty="0" smtClean="0"/>
          </a:p>
        </p:txBody>
      </p:sp>
      <p:sp>
        <p:nvSpPr>
          <p:cNvPr id="12291" name="Content Placeholder 2"/>
          <p:cNvSpPr>
            <a:spLocks noGrp="1"/>
          </p:cNvSpPr>
          <p:nvPr>
            <p:ph idx="4294967295"/>
          </p:nvPr>
        </p:nvSpPr>
        <p:spPr>
          <a:xfrm>
            <a:off x="685800" y="1264596"/>
            <a:ext cx="4382311" cy="4831404"/>
          </a:xfrm>
        </p:spPr>
        <p:txBody>
          <a:bodyPr/>
          <a:lstStyle/>
          <a:p>
            <a:r>
              <a:rPr lang="en-US" sz="2400" dirty="0" smtClean="0"/>
              <a:t>Graduated from Tehran University with a B.Sc. In Electrical Engineering in 1942</a:t>
            </a:r>
          </a:p>
          <a:p>
            <a:endParaRPr lang="en-US" sz="2400" dirty="0" smtClean="0"/>
          </a:p>
          <a:p>
            <a:r>
              <a:rPr lang="en-US" sz="2400" dirty="0" smtClean="0"/>
              <a:t>Graduate school at MIT, S.M. in Electrical Engineering in 1946</a:t>
            </a:r>
          </a:p>
          <a:p>
            <a:endParaRPr lang="en-US" sz="2400" dirty="0" smtClean="0"/>
          </a:p>
          <a:p>
            <a:r>
              <a:rPr lang="en-US" sz="2400" dirty="0" smtClean="0"/>
              <a:t>Moved to Columbia, Ph.D. in 1949</a:t>
            </a:r>
          </a:p>
        </p:txBody>
      </p:sp>
      <p:sp>
        <p:nvSpPr>
          <p:cNvPr id="12292" name="Date Placeholder 3"/>
          <p:cNvSpPr>
            <a:spLocks noGrp="1"/>
          </p:cNvSpPr>
          <p:nvPr>
            <p:ph type="dt" sz="quarter" idx="10"/>
          </p:nvPr>
        </p:nvSpPr>
        <p:spPr bwMode="auto">
          <a:noFill/>
          <a:ln>
            <a:miter lim="800000"/>
            <a:headEnd/>
            <a:tailEnd/>
          </a:ln>
        </p:spPr>
        <p:txBody>
          <a:bodyPr/>
          <a:lstStyle/>
          <a:p>
            <a:fld id="{4A9ACD58-3400-4B61-B7DC-8EF74CA57A42}" type="datetime1">
              <a:rPr lang="en-US" smtClean="0"/>
              <a:pPr/>
              <a:t>11/18/2012</a:t>
            </a:fld>
            <a:endParaRPr lang="en-US" smtClean="0"/>
          </a:p>
        </p:txBody>
      </p:sp>
      <p:sp>
        <p:nvSpPr>
          <p:cNvPr id="12293" name="Slide Number Placeholder 4"/>
          <p:cNvSpPr>
            <a:spLocks noGrp="1"/>
          </p:cNvSpPr>
          <p:nvPr>
            <p:ph type="sldNum" sz="quarter" idx="11"/>
          </p:nvPr>
        </p:nvSpPr>
        <p:spPr bwMode="auto">
          <a:noFill/>
          <a:ln>
            <a:miter lim="800000"/>
            <a:headEnd/>
            <a:tailEnd/>
          </a:ln>
        </p:spPr>
        <p:txBody>
          <a:bodyPr/>
          <a:lstStyle/>
          <a:p>
            <a:fld id="{E65D94E3-D643-4C9A-85A1-12D6979CABBE}" type="slidenum">
              <a:rPr lang="en-US" smtClean="0"/>
              <a:pPr/>
              <a:t>3</a:t>
            </a:fld>
            <a:endParaRPr lang="en-US" smtClean="0"/>
          </a:p>
        </p:txBody>
      </p:sp>
      <p:pic>
        <p:nvPicPr>
          <p:cNvPr id="8" name="Picture 7" descr="Zadeh graduating with parents.png"/>
          <p:cNvPicPr>
            <a:picLocks noChangeAspect="1"/>
          </p:cNvPicPr>
          <p:nvPr/>
        </p:nvPicPr>
        <p:blipFill>
          <a:blip r:embed="rId3">
            <a:grayscl/>
            <a:lum contrast="20000"/>
          </a:blip>
          <a:stretch>
            <a:fillRect/>
          </a:stretch>
        </p:blipFill>
        <p:spPr>
          <a:xfrm>
            <a:off x="5817142" y="4223320"/>
            <a:ext cx="2976664" cy="1645440"/>
          </a:xfrm>
          <a:prstGeom prst="rect">
            <a:avLst/>
          </a:prstGeom>
          <a:ln>
            <a:noFill/>
          </a:ln>
          <a:effectLst>
            <a:softEdge rad="112500"/>
          </a:effectLst>
        </p:spPr>
      </p:pic>
      <p:pic>
        <p:nvPicPr>
          <p:cNvPr id="6" name="Picture 5" descr="Zadeh's School end.png"/>
          <p:cNvPicPr>
            <a:picLocks noChangeAspect="1"/>
          </p:cNvPicPr>
          <p:nvPr/>
        </p:nvPicPr>
        <p:blipFill>
          <a:blip r:embed="rId4">
            <a:grayscl/>
          </a:blip>
          <a:stretch>
            <a:fillRect/>
          </a:stretch>
        </p:blipFill>
        <p:spPr>
          <a:xfrm>
            <a:off x="5204297" y="1030422"/>
            <a:ext cx="1641780" cy="1873950"/>
          </a:xfrm>
          <a:prstGeom prst="rect">
            <a:avLst/>
          </a:prstGeom>
          <a:ln>
            <a:noFill/>
          </a:ln>
          <a:effectLst>
            <a:softEdge rad="112500"/>
          </a:effectLst>
        </p:spPr>
      </p:pic>
      <p:sp>
        <p:nvSpPr>
          <p:cNvPr id="35842" name="AutoShape 2" descr="data:image/jpeg;base64,/9j/4AAQSkZJRgABAQAAAQABAAD/2wCEAAkGBhQQEBUTExQWFRUWFRgZGRYWGB4aGRwYFxgZGxghGx4aISceFx4kHB4ZHy8gJCgpLDI4GCAxNTAqNScrLCkBCQoKDgwOGg8PGjQjHyMwNCovMy81KjUyNSovLjQsLywvNikqLyoqLCo1NTIyMC8sNC4sNjQtLCk0LzIsLywsLv/AABEIAKAAoAMBIgACEQEDEQH/xAAbAAACAwEBAQAAAAAAAAAAAAAFBgADBAcCAf/EAEMQAAIBAwMCBAMFBQUFCQEAAAECEQADEgQhMQVBBhMiUTJhcRRCgZGhI1JisdEHU3KCkqKyweHwJDM0NUNjc4PCFf/EABoBAAIDAQEAAAAAAAAAAAAAAAQFAAIDBgH/xAAwEQABAwIEAwcDBQEAAAAAAAABAAIRAyEEEjFBE1HwBSJhcYGRobHB4SMyQtHxM//aAAwDAQACEQMRAD8A7jUqVKiilSpUqKKVKp1OsS2Bm0TwOSfoBufwodqeqLcdURyFJGRXZpJhRvunck87COau1hcsn1WstN+SKXrwRSzEAASSayf/ANdRuyui/vspC/j+7+MVh6zpvKthxcYIHXIMSwEmAwncYsQ34cV7udZVbE3kYLh6mJUq3p4Uz68u0e9aCmCARdYPrkOINoE8+h+VfY1F28C6G2o7Kylj7jIhhiSI2gxPfiqbeve9c8uTaKzlADEsuOUEiAvqWDEme0UtdL8XoluC7IYGQ8vOWCgEq2QAmAYYHeayWPGP7Z3ZWUMxKlCMlBCgg5DFgQqn6iixhXybaadbpae0aUN72uvQ0+E5X9dcstgxD5AlXPpACxlnG20gggbzG3NXXNRcteq4UZJAYqpUrJid2bIe/Ec70j6nxj5l1cg3lBHQ8ZkPEtsAsghYHG1bOp+NQ9ooCLmUAwhTaRlMsZkbQBG/NeHCPsI1162Xo7Sow4h2mnW/ym4dVBGQt3Cn74XaPcCciPoK2W7gYBlMgiQRwQaCaDrtsKSTKF2YXJGIVjImTKkcYxO21V9FtpfBmSpHmKMiAq3LlyAFWN/TJPuaGdSgEkRCYMxEkAGSevZMNShdvW+Tca0c7kBWUAZMFbIEE/IryT3HNbdNrFuSBIYcqwhhPG3t8xtWRYQiG1Wutur6lSpVFqpUqVKiilSpUqKKVlv6/FsFVnaJIWNgeJJIAn25qanW4sEVS7kTAgADiWJ4E/iYPsaE/a3s3i1xccy3pzUBpCQQWgFlxIgwYaRwa1ZTlDVawbYc79aL1b15XUszqy7AEESwTEFSMZ9OeYJHfGe1DvF3WEQW7iCXJKlWBXK3z8mEOFIO28x3ob4x6+Ha15bY3EyJKPMBogZLtO0kCfxpVvX2c5MxYnuxJP5mmtDC5sr3W8FzuM7RyZ6LL31+fx1CKdV8RtfUoFwUkFvUzliOJLHgewihFSpTFrAwQ1IqlV1Q5nmStus6Lds21uOsI8YmQZkSOPlXjpvS7mofC0JaJgkDYfWm7p4HUOn+RIF61ET/AA7KfoR6aF+FumXk1Zty1l8G3xB2kcTsR8xQornK6YDh1KYHBt4lMtksdHLXccpQHWaRrNxrbiGUwRM9pq610i61lrwX9muxaR2jtyeRRHqnRr13W3LazdbIS8QN1G7RstFPFF1dJpLejQyxhnPymd/q36CrGse41tyfpuVQYQDiPfIa2QPOYA8fGEm0U0HiB7ShYDATjJYEA7kAowMTvB2rde8Q2jo0sC22a4S0LBxaTvM148U9etary/KQpjlMhROWMfCT7GrZi8hrmWv/AL6qoY2k0vZUvAtGs6j0Rvwx1s3DkxJfzCXVeSpQBCBywWIjeJmjdzXeZeQ2gMlDK2Zx3YAhdgST6co7COJrldMfhjriWQFYhStwupacTkmLAlQSp4IMHuKFr4QXe32TDB9pExSqWGs9de66Bp9W2WFxQrQSCplWAiYJAIIkbH371roBp+oHVPba2UULmQSC4YgBWx+A4rkNzG542mimm1LZm3cAyAyBX4WWYJAO4IMSJPI33pS9hHnyXSUqwd4jYrXUqVKyRKlU6rVC2ATJJMBRuSfYf9dquoH1vVAsuBJKEhioYhTsQSVBjcQRzDGr025nQsa1ThslVau/ct3fOdMFlficY8MpDFZx+IEE7TO4maBeMvEC3rQtDAtnl6GyCgDuYAyJPadu9Euv+JkOnuKcDmhVQtwOSTG8LsAOZJnjaue03wtDND3CCNFzXaOLyA0qbpDrnqFKlSpTNc8pUqVKiiu0etey4e2xVh3H/W4+VPvhXxa+queVcRZCk5rtxHb/AJ140/T9Ja0Vu/dshvQkkCSS23vV/hzqGjuXo09oo+J3xjbae9KsRUZVa45Da0rpMFQqYeowcUAOg5ec+iw+JfGdyzdezaVVK/fO53AOw4H4zXzW+FdMLiebqLvmXjtMEsTHfH5itHWep6BL7reslrgIyOMzsPn7UU6prNOl2wLiS7EeWYnHdfntvFYhxYGhjSJHvZEmmKrqhqva6CIBmBeItF9kudD6WtjqjWhLKqH4oJ3APtFAfE4jWXo29f8AwFOnUPEWk0+pbK23mjYuF9wO8+0Uida1i3tRcuLOLNInngUZhi9787h/EJbjxSp0eExwJzkwNhy9FjqVKlHpImTw74kWwiqxxKZ4tiWUq5UsCAQQZUEET3EU3aO7dvsLqtbUqkBSrEkPi0mG9GQCkD1QOeYrltO/QPFEwqzmwUMmBaSihZUgwJVRs0RuZiluKofzYLp92djJIp1DbbrwsnDR6rMGRiynFl5g/I9wQQQfnV9CtHqGtszXUKeY49QIZRsFUGODsN+JNFaTvbBXU0n5m31Xm5MGOY2+vag3SOoYWsSrmIjFSewyBI2DB8pmPfvV3W74BRW+AyzCYkKVG/yAYsR7J7TQ7xPobH2e7hijqmXoOMiQPUF5B43rakwEAHdC4io5pLm/xH2lJvip0bV3DbjGRMcZR6v1oTUqV0TG5WhvJcNVfxHl8RJlSpUqVZZr7bSSB7kD86Yur+El0z2g98BbhaWKQFxAPAYzMxS/p/jX/EP5inb+0n4bH1f+S0LVe4VWMBsZ+iY4alTdh6tRwktyxrub6L51TX2X0I01m4LtwBAAoMtiQTA+m9AelX73T7nmvZaCCozBUSd+Y+VMPS9Bpbeht6i7bkxuwnKSxHY1S/Wemtzac/UMf/1QrHABzA0kSZ8/QpjVplxZVc9rXQIvttqClXq3UPtF57pGOR4mY2ApgH9oVyB+xtmOOaHWNGL2qL2LLPYV1JQD7vtBPeGrR4g0i3gLmm07pbUMHOIAkHfgniDRDhScWscPx4aoGmcQwPqMdcnYa31FogIT1PXnU3jcICliNhxwB3rf4j8MHRhCbgfMsPhiIj5n3rdqvK+xJGmdXi3+1KAKdxJynvRH+0dZWwByWf8AktVFY52MbYXHsFocK3g1ajzmd3TN9zdItSig8Lar+4f9P60NuWypKkQQSCPYjY0Y17XaGUrfSez9zSPMLzRHoWrW3cbMgB7bpkd8chsT8ux+RodUqObmEFeU3ljg4bLp+o60L1pkVSSwA9BFwCeT6JiBuJgn2o3Yvq6hlMg9/wDrg/KlvwrrUFtIyx8tEGILAOCcwwWcWLGZPIjejHTWDXLzL8BYQexYLDkfoPqDXO1WBsgCIXdYaqXhriZn8nr0VWrHn3fKywCbggDMsAJxmQAA6g7b5Rxyp+NdFcsKihwbLH4Qip6hv6sAA3y+hpl11pvPm1kzctiQMSRHLAqcgFlT+6D9VDxjqr2S2risqiWGTBixO0yNhHEDjf3orCA52xEdevXJLu0nDhPzAzMSJjy5dc0uUw9G6BbxN7UsRaVFYgckvOI234g/5hS9TjeU3dBcUDcW7NyO8WwLb/kUn8RTLEOIAAMSkWCY1xc4iYBIHoUF1GisPqra2WJtXGT/ABLLQRv37/jTXd8B6VfiuOs+7qP5ikrof/ibP/yp/vCugeLPDb6zy8WVcM5yn72Pt9KFxDnMe1meBGqYYGmyrSqVOGHGRA/pBeu+ErOnsi7bZyc0AkgiGYewpj8Q9EtakJ5rlMS0QQJmJ+IH2rH4i0pTQ27ZO6tYWR8mUVo8TeG/tgQZ4YFvu5TlHzEcUHxC7KXO3N/ZNOA1gqNZTBkN7ul5KxeI9GtnphtoSyriASQZ9c9tqSejdHbVXPLQqpxJlpjaPYV0O74anQjS+ZxHrx9my4n/AI1m8PeDjpL3mebn6SsYRzHfI1tSxLadNwzXkwhcTgKlevTJZ3YANxbw9EL8MdP1Fi7qLdo2SVNsMXzjhiMYj3PNfdN9pOhux5PlzeynPL4myjtzMU0aHpflXr13KfNKGIiMQRzO/NU2Oh46a5YznPzPVjx5hJ4neJ96xdiAXSfD6X9kSzAuawNE2DxrzNvdCOq/+U2v8Nn+a1T/AGjPAsEchmP5Y1s8T6Tyem4TOAtiYicWHbtS1oTe6pdFq7djBWYHAH2B4Ireg0H9WbAn5CFxjiJw4Hec1oGmoJ8Uy+DPEF3VG75mPpwiBHxZT/IUkm2j6thdbFDdcs3yyYmPmePxroHhrwz9j8z9pnnj93GMcvmZ5/Sub9TWL90f+4/+8a1w2R1V/D0shseKrMPR413AmZ8/DwR/X9BsXra3dITGWDK0/FErzuJMD/MPnSvTf4ZHlaXNtg99SP8ADZGbH/ZIpRuAyZEGTI+feiaBMuaTMIDFtblZUAguFwNOjqmbwboEY5sAxNxbcNwBgzEkTuTECduadTp1sXbflgKrkqyDZdlLAgcAiO3M/Suf+FNKzu3qxSUVhiGyLscBi220Fp7RT1a0f2e6hZs1b0LIjAnfYDaGIg9+N44X4z/ob+id9mH9EQ2L6+vv4fhVanUHT3yx+FiYlsVbIL3O2SlSIMSG24ilXxp1tb/lqMSyFiSpJAmIEkCTtJ2jim65qwmpY3IAEKGPCKVBB9gGYOCf4QKXfHrWriW7i/HmVmIyULJIn4gDAn5mvMNHEbI9VbtDMaFQNdadPXr/AFJlO/TGYW7VxRLABSvZiVHp/wDsTEj+JI+9SRTl4b1QfTEMCfLGNxRy1mSVZe+SNPHz+VH4od0FJeziOIRO306+qp1nhFnIv6JpQmQpOLIR2E+x7HcUM6jqdZp2C3bl1SRI9ZO0x2NNtkXLdybbA3GGUEwmoT94HhboET788cb2On16m3cX1ryjem4h/n+I2O1BjEObGcZm/PXWqaOwLHg8NxY87TYnrbbygrml/qt64MXuuwkGCxIkcV5bqN083Lh+rt/WmvqX9nTDexcDD919j+Y2P4gUr6/pN2wYu22X5kbH6EbGj6VWlU/bCTYjD4miZqA+e3uqvttz+8f/AFH+tT7bc/vH/wBR/rVNSt8o5ITO7mrvttz+8f8A1H+tT7bc/vH/ANR/rVNSplHJTO7mrrmtuMMWdyPYsSPyJiq7d0qZUkH3Bj+VW6TQ3LzY20Zz/CJ/PsPxpm6b/Z5daDecWx7L6m/oP1rKpVp0h3jCIo4aviD3AT4/lAdA+ouuEtPcLGdg5HG/vRfReCLpJfUEWrY3YlgWjk/IfU/rTbp9DpunJlwTtJ9TsfYdz9BWTVvcvsodYy3t6c/L79+OFHOP4bmgHYpzj3BA57pyzs5lNo4xzO5A29d/70CyFg3qVYt20At2/wCEkYA/xXXCmP3V3+KkNzud53O/v86fOqasWtOzhsgCwRu9y8wIe5/hUSB2/IUhURhNCUD2kRLRvr115WKM+GNRcDsqCQcWJyC4FCcWyYEDkiCN8op6sG611Ev7BSWU7HNgDA2AC4jeOTz2pL8J6rEuIJ9Vt+Dj+zLbMQDjMyCdpXenga0ak2xbB9Lh2OxC4ztkJUknaATtNCYz95t6+nX+pl2XHBHevy9ej+F667ACEkoZP7RdmVQCzRHMgcGR37UO8SeFrdyy7y3mKpIZmLTiJgz254o9rdGLqwTBBkHmDBHB2IIJBHcE0CsdIN8OpcKBkkqWZ8d1MZswtqYI7kgc0JSflAIMQmWJpZy5pbmzadfdc2o/4S1DK5ggGRiTwGbYBv4H+E+xwNY/EHRDpL2BOQIlW4kcb+xms/S9YLVwFhkhBV190PP49x8wKevirT7t5XIUs2HrgPsQbp6bEKTi3kBpdB/3mmuDcssb499veRIJFe9UEbH7SYP/AKWrtnGZ4kj4D8j6T+lSxkWBRx5wWUY/DqLPbL+IcE8g78Gvly6Es3HtqMZAu6W5sFZiBtzjuZ/dPIilG/XX2O9102xJ0/r+uQuNWyLL1a6nqrbXLahNVgqsGDBHhpiQJDHY8R296+2PE2VvLUaZ0ttsW+NdjByESu/uKH6TRDShUwNvVGRbe2ZS5Pvl6du4O4iRXl9Afsdy3my3JAu2nJfJyZBWNwX7ESD7bTViymTpuL/exjqFmK1ZosTobGCOYBkAzzEzFxKs6t4LtX083SEAkSFBlG+n7p/T6Ui3bRRirAhgYIPIIp9bUWdEiX7BZVcw1gyZI+KAd0de87bRWPx505WS3qrfDQGI7giUP/D8qJw9ZzXBjrg6E6zyKBxuFpvYajAA5tyBpB3HX5TKc+geBhj5uq2ET5cxt/Ge30/P2rF4D6SLt83GEraggfxn4fygn8qOtr7WuuXFuXIs2t8BIDgHd2buoOwA+tWxNZ0ljLRqfsqYDC08oq1BJNmg6W1J8AtK9fREYaSwbiIDLLCWxA39R+I/QGqW67qnt2z5SWPMcKHdpIBBM4kD27/lWPQ6VBYvZFltNdOOmWVclgMFJPq9QAIA25kmDHwaYugsX0a9qVSERj6FUjZyQY27k77RQmRgOnvr9YtvsmXGrEC8SNBEa6aE3Gm/kt+ntolwi0ftOp+9ecytv6kbL8kXf+deJVlf1nyp/baj7108YW4+722+g3k140FvGwbd7G3ast5brakm68KdyBPqkekbk/LatDq8ozKBcO2n0/3bYHLvG0gflwNzVTr119h4lXF2i3p8efhfvONhAlL/AIt1BKgQFiBj2tryqCNsiBk30UfVVon1/XB7mKHJEn1Hl3J9bn/Ef0AqroWkW7qbaP8ACzbj3gEx+MR+NNaQ4dKT5rnMSePiIG5hN/g/VpbtIScVwYMRMeaXOWccHEJjPYmKYdKf+0XcfhxTKOPM9X644z/lrHZ6fauaVXhbTG1OVuUg4yfhIJAPY0S6WoFlIUJKglQIgsAT+tJKzg4lw3XW4Wm5jWsMQBPxC1UB1mnewzOpbFjHoxLepiQCH2MMzQwP3oI2mj1Z9dpzcQgGGkEE8SpBE/LaDWNN2U+CLrU87bajRK/WfCV3VKLnmepVhUPqkc7v7knsI4HzpBZYMHkV023eu28LQDCNkUqoECIDXMjKjYbKGOw5pY8Q+DrlhGvZi4Jl/TiRkeeTImm+Fr5TkeR4LmO0MJnHFpNMj93X9ewV3h7Xg2Qrki2rD1j4rNw/C3+BvymQdjW7qt9Ll9F1aSqKyteScPXibZkbrsG2MgTtNKHS+pNp7gdYIiGU8Mp5B+VM0W2tu+k1C2w6FXsXmgQQRAniO3b59qtVpZX5ufXp9FTD1+JSyakagxcDwOo+ReLWF+k6S2rD46ty1i4Rb3BUAfATHJO/q+vNfNT4iQFDqFKaqw4BxGzLPq3G0QS0HvxU6forrWbFzzLWnuRij/euKNlDDZT29zxxWXV9GVba6e5Z/wC0s8JdUnF5JJYt8u4ImsRlLocfb58xzRJNRrA5ggkXmSDu21yHctvOUQPVLa6sam5ba3aZGCOdw52AOIHpJUd+QBVPWbgXpKjgM/oB5xzZl/2as6h0iUXTvrUkBYtsqgbfCNjIrJ4l6RrbxQG2pVBAFo+me5gwR2/KvGBhc28R56DTVWqmq1lQZSSRFgDd0TOUmIi269eCHJ02qRfjiR77oQP1H61YNbbutpfItNe8m2c0HpiAmMyIaGBIHcisHh7outsXg6Wo2g5kBSD7wZ9j+FF9HoGtXnB1lq1cuNJt21UjI8fEZ/D5/OrVcge5wM/5BmLqmH4hosY5pEWMgc5EZiBrY6ql/FVjzrl5Qz3fSlpYPEDf5EsSPfb51Nf0y9p7L6u5qGW+0elYx3Oywfigfl+tZdP0VLTXdO1k3tQRKN9zFvvH9yO/PyrfZ6ReT4rlrUXbVv0WmJOG2xA4J43I9txXhyNIyn33H2HNWbxagPEF76SIdeSebuUT91TZezZ1CfZlN5hkrXSZU3bhULL8fvcfvV961r8EuQ2bH03ro2BPazb9h7xwJnc1j6fbBsIdRqlW0vqFq0wzJJy9Ubgz2/lQTrXVvPYBFwtJtbQdh3J9ye9aspZn8436+gt7IerieHSO06D05beZueQkocTTt4R8PWXQNcUs7IHBkgKCzKIjeRjM/MUO8I9Dt3jndBYG5gqgwJCFyT7iIEfOmm/0byntpaOKsWABLek4ljiVYHExwZ34ipiq4/5gwVOzsG4RXcARpC92OjJ9odWOQxVvhUFgxYEOygM+6zud+8xR2suh0XlySSzGAWPsvAEkkAb8kncyTNaqT1HZiuno0wxukSpUqVKzW6G9Y0TPiy7lZ2HMEqwInYkMimDyJFDdbee8PJclRcABJt4ADIAxkzFmJIA4AkneKZKH9U6ebkMvxKIiYkSG2MGGDKCDEcg81vTqRAKDr0ZBc3fUc+urpN8SeCV09k3bTswWMg0TB2kEAflSlXStazmEvBzbaCwdk3VXQQPLEASwJJ3hTxzXjxT4bsHTsyIqXEAK4iCd4iBzPFM6OKLYbUvO6QYvs4PLn0RlAFwZSFqeoPcS2jbi2CF94Jnennwh4qW6gtXmAuLwzH4h23P3h+v50qavwlqbVs3Gt+kCTBBIHzAoPRL6VOuyAfZL6OIr4OrmcDcaHcfhOHjfp+nty6Gb1x5IymBBnbtvFGOi617+j065spZihdSMoQMeSD7CucVt0/Wb1tVVLhUISVAjYtMnj5n86o/Ck0w2ZI3K2pdoNbXdUywCIgec+HinrpvUHt6dmZ2c/ZlujODDHMQNuNl2pY8K6KxqbjrqGOZxZTlBJk579ydqFr1i8Fx8w4lPLjaMBMDj5msdeswxaHXgnkqVcc17qZLZDZsd5XUPEviZNNbIQq107KBvHzb5CudaTqly1ca6p9bBgWO59XJ+tY6K9E8OXNWThioHLMdp9hG5P/KvadCnh2HN6qV8XXxtUZBcaAfVCwKPeF+lpcdjcXLFrahGkCbjESe+wB29yKL9E6I2iusbuOQ8sh+QLZYi4RPEekE9gfnR/qfl38DbZGYvgSIYFYyYH3iA3y2iKxrYqe63TmicJ2dH6lTUfxPsq9f0dLWJsgJlcUFdwJ3AYYkFWHuORMg1v0XTipDO2RE4jeBlyZYkk9p/IDeppOlYEFnLYyVG+IJ2J9RYkxtudu1b6UvqGImV0tKg0HMWx4ddb6qVKlSsUUpUqVKiilSpUqKLPrdELqwdiOCIkSIPOxBEgg7GaEaroRVZBBgiVtoFJAkTtuxWcgJjbjij9StG1HN0WFSgypci6ADxABbIYK2KGQrhixC9lEtB75BY7186Z0rTLp8XS36SUdmjduJyO4y5H1FH8aGHoChgVYrGw9KFlHsrMpZR7b7dq1FRsQLId1F4IJh21wEs6HwPauXbwNxgquQqrGUSdySD3DD/AC1g1ngi4NSLVtgVZcg7bQAYMxyZjj3pufpT2Wm1ljv8JXISZIPmAhhlLTMgseZqq/0+6CtwySuwX42WGDAnjOTIIEbERxuU3FPmc1kuf2fSLcppmQZMcuutUp9V8EXbJTFg4dlSRtDMYEj2+dFl/s+tvZlLzFyNjAwJ+kSB+NG2W7qPT8IyVsvLKhShkQGOTkmJ4EA1LWm1CnFfSJJ5UoCTJjbMiZOO3tlFQ4mqQBmAIXrMBhw4nIS0/Hlfr3WPwx0uwtrFraM2COWYAk5iTzwAQV/y1LVkae6wtL6FfIQCVi4i5KcQxXhWBgjeNqInw6kKAxgfvKj7n4iM1OJJ3MbfKiGl0q21hfeSTuST3Jod9YEkzMo2nhSGtbAGXfrqyG27TallZ1xCBoILKSzQBiSA0AckgSTxtW/TaBbZkSWiMmJYx7CeB9K01KHc8mw0RrKQFzc81KlSpVFqpUqVKii//9k="/>
          <p:cNvSpPr>
            <a:spLocks noChangeAspect="1" noChangeArrowheads="1"/>
          </p:cNvSpPr>
          <p:nvPr/>
        </p:nvSpPr>
        <p:spPr bwMode="auto">
          <a:xfrm>
            <a:off x="84138" y="-739775"/>
            <a:ext cx="1524000" cy="1524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844" name="AutoShape 4" descr="data:image/jpeg;base64,/9j/4AAQSkZJRgABAQAAAQABAAD/2wCEAAkGBhQQEBUTExQWFRUWFRgZGRYWGB4aGRwYFxgZGxghGx4aISceFx4kHB4ZHy8gJCgpLDI4GCAxNTAqNScrLCkBCQoKDgwOGg8PGjQjHyMwNCovMy81KjUyNSovLjQsLywvNikqLyoqLCo1NTIyMC8sNC4sNjQtLCk0LzIsLywsLv/AABEIAKAAoAMBIgACEQEDEQH/xAAbAAACAwEBAQAAAAAAAAAAAAAFBgADBAcCAf/EAEMQAAIBAwMCBAMFBQUFCQEAAAECEQADEgQhMQVBBhMiUTJhcRRCgZGhI1JisdEHU3KCkqKyweHwJDM0NUNjc4PCFf/EABoBAAIDAQEAAAAAAAAAAAAAAAQFAAIDBgH/xAAwEQABAwIEAwcDBQEAAAAAAAABAAIRAyEEEjFBE1HwBSJhcYGRobHB4SMyQtHxM//aAAwDAQACEQMRAD8A7jUqVKiilSpUqKKVKp1OsS2Bm0TwOSfoBufwodqeqLcdURyFJGRXZpJhRvunck87COau1hcsn1WstN+SKXrwRSzEAASSayf/ANdRuyui/vspC/j+7+MVh6zpvKthxcYIHXIMSwEmAwncYsQ34cV7udZVbE3kYLh6mJUq3p4Uz68u0e9aCmCARdYPrkOINoE8+h+VfY1F28C6G2o7Kylj7jIhhiSI2gxPfiqbeve9c8uTaKzlADEsuOUEiAvqWDEme0UtdL8XoluC7IYGQ8vOWCgEq2QAmAYYHeayWPGP7Z3ZWUMxKlCMlBCgg5DFgQqn6iixhXybaadbpae0aUN72uvQ0+E5X9dcstgxD5AlXPpACxlnG20gggbzG3NXXNRcteq4UZJAYqpUrJid2bIe/Ec70j6nxj5l1cg3lBHQ8ZkPEtsAsghYHG1bOp+NQ9ooCLmUAwhTaRlMsZkbQBG/NeHCPsI1162Xo7Sow4h2mnW/ym4dVBGQt3Cn74XaPcCciPoK2W7gYBlMgiQRwQaCaDrtsKSTKF2YXJGIVjImTKkcYxO21V9FtpfBmSpHmKMiAq3LlyAFWN/TJPuaGdSgEkRCYMxEkAGSevZMNShdvW+Tca0c7kBWUAZMFbIEE/IryT3HNbdNrFuSBIYcqwhhPG3t8xtWRYQiG1Wutur6lSpVFqpUqVKiilSpUqKKVlv6/FsFVnaJIWNgeJJIAn25qanW4sEVS7kTAgADiWJ4E/iYPsaE/a3s3i1xccy3pzUBpCQQWgFlxIgwYaRwa1ZTlDVawbYc79aL1b15XUszqy7AEESwTEFSMZ9OeYJHfGe1DvF3WEQW7iCXJKlWBXK3z8mEOFIO28x3ob4x6+Ha15bY3EyJKPMBogZLtO0kCfxpVvX2c5MxYnuxJP5mmtDC5sr3W8FzuM7RyZ6LL31+fx1CKdV8RtfUoFwUkFvUzliOJLHgewihFSpTFrAwQ1IqlV1Q5nmStus6Lds21uOsI8YmQZkSOPlXjpvS7mofC0JaJgkDYfWm7p4HUOn+RIF61ET/AA7KfoR6aF+FumXk1Zty1l8G3xB2kcTsR8xQornK6YDh1KYHBt4lMtksdHLXccpQHWaRrNxrbiGUwRM9pq610i61lrwX9muxaR2jtyeRRHqnRr13W3LazdbIS8QN1G7RstFPFF1dJpLejQyxhnPymd/q36CrGse41tyfpuVQYQDiPfIa2QPOYA8fGEm0U0HiB7ShYDATjJYEA7kAowMTvB2rde8Q2jo0sC22a4S0LBxaTvM148U9etary/KQpjlMhROWMfCT7GrZi8hrmWv/AL6qoY2k0vZUvAtGs6j0Rvwx1s3DkxJfzCXVeSpQBCBywWIjeJmjdzXeZeQ2gMlDK2Zx3YAhdgST6co7COJrldMfhjriWQFYhStwupacTkmLAlQSp4IMHuKFr4QXe32TDB9pExSqWGs9de66Bp9W2WFxQrQSCplWAiYJAIIkbH371roBp+oHVPba2UULmQSC4YgBWx+A4rkNzG542mimm1LZm3cAyAyBX4WWYJAO4IMSJPI33pS9hHnyXSUqwd4jYrXUqVKyRKlU6rVC2ATJJMBRuSfYf9dquoH1vVAsuBJKEhioYhTsQSVBjcQRzDGr025nQsa1ThslVau/ct3fOdMFlficY8MpDFZx+IEE7TO4maBeMvEC3rQtDAtnl6GyCgDuYAyJPadu9Euv+JkOnuKcDmhVQtwOSTG8LsAOZJnjaue03wtDND3CCNFzXaOLyA0qbpDrnqFKlSpTNc8pUqVKiiu0etey4e2xVh3H/W4+VPvhXxa+queVcRZCk5rtxHb/AJ140/T9Ja0Vu/dshvQkkCSS23vV/hzqGjuXo09oo+J3xjbae9KsRUZVa45Da0rpMFQqYeowcUAOg5ec+iw+JfGdyzdezaVVK/fO53AOw4H4zXzW+FdMLiebqLvmXjtMEsTHfH5itHWep6BL7reslrgIyOMzsPn7UU6prNOl2wLiS7EeWYnHdfntvFYhxYGhjSJHvZEmmKrqhqva6CIBmBeItF9kudD6WtjqjWhLKqH4oJ3APtFAfE4jWXo29f8AwFOnUPEWk0+pbK23mjYuF9wO8+0Uida1i3tRcuLOLNInngUZhi9787h/EJbjxSp0eExwJzkwNhy9FjqVKlHpImTw74kWwiqxxKZ4tiWUq5UsCAQQZUEET3EU3aO7dvsLqtbUqkBSrEkPi0mG9GQCkD1QOeYrltO/QPFEwqzmwUMmBaSihZUgwJVRs0RuZiluKofzYLp92djJIp1DbbrwsnDR6rMGRiynFl5g/I9wQQQfnV9CtHqGtszXUKeY49QIZRsFUGODsN+JNFaTvbBXU0n5m31Xm5MGOY2+vag3SOoYWsSrmIjFSewyBI2DB8pmPfvV3W74BRW+AyzCYkKVG/yAYsR7J7TQ7xPobH2e7hijqmXoOMiQPUF5B43rakwEAHdC4io5pLm/xH2lJvip0bV3DbjGRMcZR6v1oTUqV0TG5WhvJcNVfxHl8RJlSpUqVZZr7bSSB7kD86Yur+El0z2g98BbhaWKQFxAPAYzMxS/p/jX/EP5inb+0n4bH1f+S0LVe4VWMBsZ+iY4alTdh6tRwktyxrub6L51TX2X0I01m4LtwBAAoMtiQTA+m9AelX73T7nmvZaCCozBUSd+Y+VMPS9Bpbeht6i7bkxuwnKSxHY1S/Wemtzac/UMf/1QrHABzA0kSZ8/QpjVplxZVc9rXQIvttqClXq3UPtF57pGOR4mY2ApgH9oVyB+xtmOOaHWNGL2qL2LLPYV1JQD7vtBPeGrR4g0i3gLmm07pbUMHOIAkHfgniDRDhScWscPx4aoGmcQwPqMdcnYa31FogIT1PXnU3jcICliNhxwB3rf4j8MHRhCbgfMsPhiIj5n3rdqvK+xJGmdXi3+1KAKdxJynvRH+0dZWwByWf8AktVFY52MbYXHsFocK3g1ajzmd3TN9zdItSig8Lar+4f9P60NuWypKkQQSCPYjY0Y17XaGUrfSez9zSPMLzRHoWrW3cbMgB7bpkd8chsT8ux+RodUqObmEFeU3ljg4bLp+o60L1pkVSSwA9BFwCeT6JiBuJgn2o3Yvq6hlMg9/wDrg/KlvwrrUFtIyx8tEGILAOCcwwWcWLGZPIjejHTWDXLzL8BYQexYLDkfoPqDXO1WBsgCIXdYaqXhriZn8nr0VWrHn3fKywCbggDMsAJxmQAA6g7b5Rxyp+NdFcsKihwbLH4Qip6hv6sAA3y+hpl11pvPm1kzctiQMSRHLAqcgFlT+6D9VDxjqr2S2risqiWGTBixO0yNhHEDjf3orCA52xEdevXJLu0nDhPzAzMSJjy5dc0uUw9G6BbxN7UsRaVFYgckvOI234g/5hS9TjeU3dBcUDcW7NyO8WwLb/kUn8RTLEOIAAMSkWCY1xc4iYBIHoUF1GisPqra2WJtXGT/ABLLQRv37/jTXd8B6VfiuOs+7qP5ikrof/ibP/yp/vCugeLPDb6zy8WVcM5yn72Pt9KFxDnMe1meBGqYYGmyrSqVOGHGRA/pBeu+ErOnsi7bZyc0AkgiGYewpj8Q9EtakJ5rlMS0QQJmJ+IH2rH4i0pTQ27ZO6tYWR8mUVo8TeG/tgQZ4YFvu5TlHzEcUHxC7KXO3N/ZNOA1gqNZTBkN7ul5KxeI9GtnphtoSyriASQZ9c9tqSejdHbVXPLQqpxJlpjaPYV0O74anQjS+ZxHrx9my4n/AI1m8PeDjpL3mebn6SsYRzHfI1tSxLadNwzXkwhcTgKlevTJZ3YANxbw9EL8MdP1Fi7qLdo2SVNsMXzjhiMYj3PNfdN9pOhux5PlzeynPL4myjtzMU0aHpflXr13KfNKGIiMQRzO/NU2Oh46a5YznPzPVjx5hJ4neJ96xdiAXSfD6X9kSzAuawNE2DxrzNvdCOq/+U2v8Nn+a1T/AGjPAsEchmP5Y1s8T6Tyem4TOAtiYicWHbtS1oTe6pdFq7djBWYHAH2B4Ireg0H9WbAn5CFxjiJw4Hec1oGmoJ8Uy+DPEF3VG75mPpwiBHxZT/IUkm2j6thdbFDdcs3yyYmPmePxroHhrwz9j8z9pnnj93GMcvmZ5/Sub9TWL90f+4/+8a1w2R1V/D0shseKrMPR413AmZ8/DwR/X9BsXra3dITGWDK0/FErzuJMD/MPnSvTf4ZHlaXNtg99SP8ADZGbH/ZIpRuAyZEGTI+feiaBMuaTMIDFtblZUAguFwNOjqmbwboEY5sAxNxbcNwBgzEkTuTECduadTp1sXbflgKrkqyDZdlLAgcAiO3M/Suf+FNKzu3qxSUVhiGyLscBi220Fp7RT1a0f2e6hZs1b0LIjAnfYDaGIg9+N44X4z/ob+id9mH9EQ2L6+vv4fhVanUHT3yx+FiYlsVbIL3O2SlSIMSG24ilXxp1tb/lqMSyFiSpJAmIEkCTtJ2jim65qwmpY3IAEKGPCKVBB9gGYOCf4QKXfHrWriW7i/HmVmIyULJIn4gDAn5mvMNHEbI9VbtDMaFQNdadPXr/AFJlO/TGYW7VxRLABSvZiVHp/wDsTEj+JI+9SRTl4b1QfTEMCfLGNxRy1mSVZe+SNPHz+VH4od0FJeziOIRO306+qp1nhFnIv6JpQmQpOLIR2E+x7HcUM6jqdZp2C3bl1SRI9ZO0x2NNtkXLdybbA3GGUEwmoT94HhboET788cb2On16m3cX1ryjem4h/n+I2O1BjEObGcZm/PXWqaOwLHg8NxY87TYnrbbygrml/qt64MXuuwkGCxIkcV5bqN083Lh+rt/WmvqX9nTDexcDD919j+Y2P4gUr6/pN2wYu22X5kbH6EbGj6VWlU/bCTYjD4miZqA+e3uqvttz+8f/AFH+tT7bc/vH/wBR/rVNSt8o5ITO7mrvttz+8f8A1H+tT7bc/vH/ANR/rVNSplHJTO7mrrmtuMMWdyPYsSPyJiq7d0qZUkH3Bj+VW6TQ3LzY20Zz/CJ/PsPxpm6b/Z5daDecWx7L6m/oP1rKpVp0h3jCIo4aviD3AT4/lAdA+ouuEtPcLGdg5HG/vRfReCLpJfUEWrY3YlgWjk/IfU/rTbp9DpunJlwTtJ9TsfYdz9BWTVvcvsodYy3t6c/L79+OFHOP4bmgHYpzj3BA57pyzs5lNo4xzO5A29d/70CyFg3qVYt20At2/wCEkYA/xXXCmP3V3+KkNzud53O/v86fOqasWtOzhsgCwRu9y8wIe5/hUSB2/IUhURhNCUD2kRLRvr115WKM+GNRcDsqCQcWJyC4FCcWyYEDkiCN8op6sG611Ev7BSWU7HNgDA2AC4jeOTz2pL8J6rEuIJ9Vt+Dj+zLbMQDjMyCdpXenga0ak2xbB9Lh2OxC4ztkJUknaATtNCYz95t6+nX+pl2XHBHevy9ej+F667ACEkoZP7RdmVQCzRHMgcGR37UO8SeFrdyy7y3mKpIZmLTiJgz254o9rdGLqwTBBkHmDBHB2IIJBHcE0CsdIN8OpcKBkkqWZ8d1MZswtqYI7kgc0JSflAIMQmWJpZy5pbmzadfdc2o/4S1DK5ggGRiTwGbYBv4H+E+xwNY/EHRDpL2BOQIlW4kcb+xms/S9YLVwFhkhBV190PP49x8wKevirT7t5XIUs2HrgPsQbp6bEKTi3kBpdB/3mmuDcssb499veRIJFe9UEbH7SYP/AKWrtnGZ4kj4D8j6T+lSxkWBRx5wWUY/DqLPbL+IcE8g78Gvly6Es3HtqMZAu6W5sFZiBtzjuZ/dPIilG/XX2O9102xJ0/r+uQuNWyLL1a6nqrbXLahNVgqsGDBHhpiQJDHY8R296+2PE2VvLUaZ0ttsW+NdjByESu/uKH6TRDShUwNvVGRbe2ZS5Pvl6du4O4iRXl9Afsdy3my3JAu2nJfJyZBWNwX7ESD7bTViymTpuL/exjqFmK1ZosTobGCOYBkAzzEzFxKs6t4LtX083SEAkSFBlG+n7p/T6Ui3bRRirAhgYIPIIp9bUWdEiX7BZVcw1gyZI+KAd0de87bRWPx505WS3qrfDQGI7giUP/D8qJw9ZzXBjrg6E6zyKBxuFpvYajAA5tyBpB3HX5TKc+geBhj5uq2ET5cxt/Ge30/P2rF4D6SLt83GEraggfxn4fygn8qOtr7WuuXFuXIs2t8BIDgHd2buoOwA+tWxNZ0ljLRqfsqYDC08oq1BJNmg6W1J8AtK9fREYaSwbiIDLLCWxA39R+I/QGqW67qnt2z5SWPMcKHdpIBBM4kD27/lWPQ6VBYvZFltNdOOmWVclgMFJPq9QAIA25kmDHwaYugsX0a9qVSERj6FUjZyQY27k77RQmRgOnvr9YtvsmXGrEC8SNBEa6aE3Gm/kt+ntolwi0ftOp+9ecytv6kbL8kXf+deJVlf1nyp/baj7108YW4+722+g3k140FvGwbd7G3ast5brakm68KdyBPqkekbk/LatDq8ozKBcO2n0/3bYHLvG0gflwNzVTr119h4lXF2i3p8efhfvONhAlL/AIt1BKgQFiBj2tryqCNsiBk30UfVVon1/XB7mKHJEn1Hl3J9bn/Ef0AqroWkW7qbaP8ACzbj3gEx+MR+NNaQ4dKT5rnMSePiIG5hN/g/VpbtIScVwYMRMeaXOWccHEJjPYmKYdKf+0XcfhxTKOPM9X644z/lrHZ6fauaVXhbTG1OVuUg4yfhIJAPY0S6WoFlIUJKglQIgsAT+tJKzg4lw3XW4Wm5jWsMQBPxC1UB1mnewzOpbFjHoxLepiQCH2MMzQwP3oI2mj1Z9dpzcQgGGkEE8SpBE/LaDWNN2U+CLrU87bajRK/WfCV3VKLnmepVhUPqkc7v7knsI4HzpBZYMHkV023eu28LQDCNkUqoECIDXMjKjYbKGOw5pY8Q+DrlhGvZi4Jl/TiRkeeTImm+Fr5TkeR4LmO0MJnHFpNMj93X9ewV3h7Xg2Qrki2rD1j4rNw/C3+BvymQdjW7qt9Ll9F1aSqKyteScPXibZkbrsG2MgTtNKHS+pNp7gdYIiGU8Mp5B+VM0W2tu+k1C2w6FXsXmgQQRAniO3b59qtVpZX5ufXp9FTD1+JSyakagxcDwOo+ReLWF+k6S2rD46ty1i4Rb3BUAfATHJO/q+vNfNT4iQFDqFKaqw4BxGzLPq3G0QS0HvxU6forrWbFzzLWnuRij/euKNlDDZT29zxxWXV9GVba6e5Z/wC0s8JdUnF5JJYt8u4ImsRlLocfb58xzRJNRrA5ggkXmSDu21yHctvOUQPVLa6sam5ba3aZGCOdw52AOIHpJUd+QBVPWbgXpKjgM/oB5xzZl/2as6h0iUXTvrUkBYtsqgbfCNjIrJ4l6RrbxQG2pVBAFo+me5gwR2/KvGBhc28R56DTVWqmq1lQZSSRFgDd0TOUmIi269eCHJ02qRfjiR77oQP1H61YNbbutpfItNe8m2c0HpiAmMyIaGBIHcisHh7outsXg6Wo2g5kBSD7wZ9j+FF9HoGtXnB1lq1cuNJt21UjI8fEZ/D5/OrVcge5wM/5BmLqmH4hosY5pEWMgc5EZiBrY6ql/FVjzrl5Qz3fSlpYPEDf5EsSPfb51Nf0y9p7L6u5qGW+0elYx3Oywfigfl+tZdP0VLTXdO1k3tQRKN9zFvvH9yO/PyrfZ6ReT4rlrUXbVv0WmJOG2xA4J43I9txXhyNIyn33H2HNWbxagPEF76SIdeSebuUT91TZezZ1CfZlN5hkrXSZU3bhULL8fvcfvV961r8EuQ2bH03ro2BPazb9h7xwJnc1j6fbBsIdRqlW0vqFq0wzJJy9Ubgz2/lQTrXVvPYBFwtJtbQdh3J9ye9aspZn8436+gt7IerieHSO06D05beZueQkocTTt4R8PWXQNcUs7IHBkgKCzKIjeRjM/MUO8I9Dt3jndBYG5gqgwJCFyT7iIEfOmm/0byntpaOKsWABLek4ljiVYHExwZ34ipiq4/5gwVOzsG4RXcARpC92OjJ9odWOQxVvhUFgxYEOygM+6zud+8xR2suh0XlySSzGAWPsvAEkkAb8kncyTNaqT1HZiuno0wxukSpUqVKzW6G9Y0TPiy7lZ2HMEqwInYkMimDyJFDdbee8PJclRcABJt4ADIAxkzFmJIA4AkneKZKH9U6ebkMvxKIiYkSG2MGGDKCDEcg81vTqRAKDr0ZBc3fUc+urpN8SeCV09k3bTswWMg0TB2kEAflSlXStazmEvBzbaCwdk3VXQQPLEASwJJ3hTxzXjxT4bsHTsyIqXEAK4iCd4iBzPFM6OKLYbUvO6QYvs4PLn0RlAFwZSFqeoPcS2jbi2CF94Jnennwh4qW6gtXmAuLwzH4h23P3h+v50qavwlqbVs3Gt+kCTBBIHzAoPRL6VOuyAfZL6OIr4OrmcDcaHcfhOHjfp+nty6Gb1x5IymBBnbtvFGOi617+j065spZihdSMoQMeSD7CucVt0/Wb1tVVLhUISVAjYtMnj5n86o/Ck0w2ZI3K2pdoNbXdUywCIgec+HinrpvUHt6dmZ2c/ZlujODDHMQNuNl2pY8K6KxqbjrqGOZxZTlBJk579ydqFr1i8Fx8w4lPLjaMBMDj5msdeswxaHXgnkqVcc17qZLZDZsd5XUPEviZNNbIQq107KBvHzb5CudaTqly1ca6p9bBgWO59XJ+tY6K9E8OXNWThioHLMdp9hG5P/KvadCnh2HN6qV8XXxtUZBcaAfVCwKPeF+lpcdjcXLFrahGkCbjESe+wB29yKL9E6I2iusbuOQ8sh+QLZYi4RPEekE9gfnR/qfl38DbZGYvgSIYFYyYH3iA3y2iKxrYqe63TmicJ2dH6lTUfxPsq9f0dLWJsgJlcUFdwJ3AYYkFWHuORMg1v0XTipDO2RE4jeBlyZYkk9p/IDeppOlYEFnLYyVG+IJ2J9RYkxtudu1b6UvqGImV0tKg0HMWx4ddb6qVKlSsUUpUqVKiilSpUqKLPrdELqwdiOCIkSIPOxBEgg7GaEaroRVZBBgiVtoFJAkTtuxWcgJjbjij9StG1HN0WFSgypci6ADxABbIYK2KGQrhixC9lEtB75BY7186Z0rTLp8XS36SUdmjduJyO4y5H1FH8aGHoChgVYrGw9KFlHsrMpZR7b7dq1FRsQLId1F4IJh21wEs6HwPauXbwNxgquQqrGUSdySD3DD/AC1g1ngi4NSLVtgVZcg7bQAYMxyZjj3pufpT2Wm1ljv8JXISZIPmAhhlLTMgseZqq/0+6CtwySuwX42WGDAnjOTIIEbERxuU3FPmc1kuf2fSLcppmQZMcuutUp9V8EXbJTFg4dlSRtDMYEj2+dFl/s+tvZlLzFyNjAwJ+kSB+NG2W7qPT8IyVsvLKhShkQGOTkmJ4EA1LWm1CnFfSJJ5UoCTJjbMiZOO3tlFQ4mqQBmAIXrMBhw4nIS0/Hlfr3WPwx0uwtrFraM2COWYAk5iTzwAQV/y1LVkae6wtL6FfIQCVi4i5KcQxXhWBgjeNqInw6kKAxgfvKj7n4iM1OJJ3MbfKiGl0q21hfeSTuST3Jod9YEkzMo2nhSGtbAGXfrqyG27TallZ1xCBoILKSzQBiSA0AckgSTxtW/TaBbZkSWiMmJYx7CeB9K01KHc8mw0RrKQFzc81KlSpVFqpUqVKii//9k="/>
          <p:cNvSpPr>
            <a:spLocks noChangeAspect="1" noChangeArrowheads="1"/>
          </p:cNvSpPr>
          <p:nvPr/>
        </p:nvSpPr>
        <p:spPr bwMode="auto">
          <a:xfrm>
            <a:off x="84138" y="-739775"/>
            <a:ext cx="1524000" cy="1524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45" name="Picture 5"/>
          <p:cNvPicPr>
            <a:picLocks noChangeAspect="1" noChangeArrowheads="1"/>
          </p:cNvPicPr>
          <p:nvPr/>
        </p:nvPicPr>
        <p:blipFill>
          <a:blip r:embed="rId5"/>
          <a:srcRect/>
          <a:stretch>
            <a:fillRect/>
          </a:stretch>
        </p:blipFill>
        <p:spPr bwMode="auto">
          <a:xfrm>
            <a:off x="6864485" y="1061936"/>
            <a:ext cx="893323" cy="893323"/>
          </a:xfrm>
          <a:prstGeom prst="rect">
            <a:avLst/>
          </a:prstGeom>
          <a:noFill/>
          <a:ln w="9525">
            <a:noFill/>
            <a:miter lim="800000"/>
            <a:headEnd/>
            <a:tailEnd/>
          </a:ln>
        </p:spPr>
      </p:pic>
      <p:pic>
        <p:nvPicPr>
          <p:cNvPr id="35846" name="Picture 6"/>
          <p:cNvPicPr>
            <a:picLocks noChangeAspect="1" noChangeArrowheads="1"/>
          </p:cNvPicPr>
          <p:nvPr/>
        </p:nvPicPr>
        <p:blipFill>
          <a:blip r:embed="rId6"/>
          <a:srcRect/>
          <a:stretch>
            <a:fillRect/>
          </a:stretch>
        </p:blipFill>
        <p:spPr bwMode="auto">
          <a:xfrm>
            <a:off x="5687438" y="2988013"/>
            <a:ext cx="1170562" cy="1170562"/>
          </a:xfrm>
          <a:prstGeom prst="rect">
            <a:avLst/>
          </a:prstGeom>
          <a:noFill/>
          <a:ln w="9525">
            <a:noFill/>
            <a:miter lim="800000"/>
            <a:headEnd/>
            <a:tailEnd/>
          </a:ln>
        </p:spPr>
      </p:pic>
      <p:pic>
        <p:nvPicPr>
          <p:cNvPr id="35847" name="Picture 7"/>
          <p:cNvPicPr>
            <a:picLocks noChangeAspect="1" noChangeArrowheads="1"/>
          </p:cNvPicPr>
          <p:nvPr/>
        </p:nvPicPr>
        <p:blipFill>
          <a:blip r:embed="rId7"/>
          <a:srcRect/>
          <a:stretch>
            <a:fillRect/>
          </a:stretch>
        </p:blipFill>
        <p:spPr bwMode="auto">
          <a:xfrm>
            <a:off x="4570379" y="4577980"/>
            <a:ext cx="1252409" cy="11029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Research Focus</a:t>
            </a:r>
            <a:endParaRPr lang="en-US" dirty="0"/>
          </a:p>
        </p:txBody>
      </p:sp>
      <p:sp>
        <p:nvSpPr>
          <p:cNvPr id="3" name="Content Placeholder 2"/>
          <p:cNvSpPr>
            <a:spLocks noGrp="1"/>
          </p:cNvSpPr>
          <p:nvPr>
            <p:ph idx="4294967295"/>
          </p:nvPr>
        </p:nvSpPr>
        <p:spPr>
          <a:xfrm>
            <a:off x="685800" y="1417320"/>
            <a:ext cx="5646420" cy="4678680"/>
          </a:xfrm>
        </p:spPr>
        <p:txBody>
          <a:bodyPr/>
          <a:lstStyle/>
          <a:p>
            <a:r>
              <a:rPr lang="en-US" sz="2000" dirty="0" smtClean="0"/>
              <a:t>Columbia University years 1946-1959</a:t>
            </a:r>
          </a:p>
          <a:p>
            <a:pPr lvl="1"/>
            <a:r>
              <a:rPr lang="en-US" sz="1800" dirty="0" smtClean="0"/>
              <a:t>Frequency analysis of time-varying networks</a:t>
            </a:r>
          </a:p>
          <a:p>
            <a:pPr lvl="1"/>
            <a:r>
              <a:rPr lang="en-US" sz="1800" dirty="0" smtClean="0"/>
              <a:t>Extension of Wiener’s theory of prediction </a:t>
            </a:r>
            <a:r>
              <a:rPr lang="en-US" sz="1600" dirty="0" smtClean="0"/>
              <a:t>(with JR </a:t>
            </a:r>
            <a:r>
              <a:rPr lang="en-US" sz="1600" dirty="0" err="1" smtClean="0"/>
              <a:t>Ragazzini</a:t>
            </a:r>
            <a:r>
              <a:rPr lang="en-US" sz="1600" dirty="0" smtClean="0"/>
              <a:t>)</a:t>
            </a:r>
            <a:endParaRPr lang="en-US" sz="1800" dirty="0" smtClean="0"/>
          </a:p>
          <a:p>
            <a:pPr lvl="1"/>
            <a:r>
              <a:rPr lang="en-US" sz="1800" dirty="0" smtClean="0"/>
              <a:t>New approach to analyzing sampled-data systems </a:t>
            </a:r>
            <a:r>
              <a:rPr lang="en-US" sz="1600" dirty="0" smtClean="0"/>
              <a:t>(leading to the well-known </a:t>
            </a:r>
            <a:r>
              <a:rPr lang="en-US" sz="1600" i="1" dirty="0" smtClean="0"/>
              <a:t>z</a:t>
            </a:r>
            <a:r>
              <a:rPr lang="en-US" sz="1600" dirty="0" smtClean="0"/>
              <a:t>-transformation)</a:t>
            </a:r>
            <a:endParaRPr lang="en-US" sz="1800" dirty="0" smtClean="0"/>
          </a:p>
          <a:p>
            <a:r>
              <a:rPr lang="en-US" sz="2000" dirty="0" smtClean="0"/>
              <a:t>Early Berkley years 1959-1963</a:t>
            </a:r>
          </a:p>
          <a:p>
            <a:pPr lvl="1"/>
            <a:r>
              <a:rPr lang="en-US" sz="1800" dirty="0" smtClean="0"/>
              <a:t>System theory, optimal control, time-varying systems, and system identification</a:t>
            </a:r>
          </a:p>
          <a:p>
            <a:pPr lvl="1"/>
            <a:r>
              <a:rPr lang="en-US" sz="1800" dirty="0" smtClean="0"/>
              <a:t>Linear System Theory – State-space approach </a:t>
            </a:r>
            <a:r>
              <a:rPr lang="en-US" sz="1600" dirty="0" smtClean="0"/>
              <a:t>(with Charles </a:t>
            </a:r>
            <a:r>
              <a:rPr lang="en-US" sz="1600" dirty="0" err="1" smtClean="0"/>
              <a:t>Desoer</a:t>
            </a:r>
            <a:r>
              <a:rPr lang="en-US" sz="1600" dirty="0" smtClean="0"/>
              <a:t>)</a:t>
            </a:r>
            <a:endParaRPr lang="en-US" sz="1800" dirty="0" smtClean="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dirty="0"/>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4</a:t>
            </a:fld>
            <a:endParaRPr lang="en-US"/>
          </a:p>
        </p:txBody>
      </p:sp>
      <p:pic>
        <p:nvPicPr>
          <p:cNvPr id="56323" name="Picture 3"/>
          <p:cNvPicPr>
            <a:picLocks noChangeAspect="1" noChangeArrowheads="1"/>
          </p:cNvPicPr>
          <p:nvPr/>
        </p:nvPicPr>
        <p:blipFill>
          <a:blip r:embed="rId2"/>
          <a:srcRect/>
          <a:stretch>
            <a:fillRect/>
          </a:stretch>
        </p:blipFill>
        <p:spPr bwMode="auto">
          <a:xfrm>
            <a:off x="6065520" y="1679156"/>
            <a:ext cx="2955289" cy="871003"/>
          </a:xfrm>
          <a:prstGeom prst="rect">
            <a:avLst/>
          </a:prstGeom>
          <a:ln>
            <a:noFill/>
          </a:ln>
          <a:effectLst>
            <a:outerShdw blurRad="190500" algn="tl" rotWithShape="0">
              <a:srgbClr val="000000">
                <a:alpha val="70000"/>
              </a:srgbClr>
            </a:outerShdw>
          </a:effectLst>
        </p:spPr>
      </p:pic>
      <p:sp>
        <p:nvSpPr>
          <p:cNvPr id="56325" name="AutoShape 5" descr="data:image/jpeg;base64,/9j/4AAQSkZJRgABAQAAAQABAAD/2wCEAAkGBhAQDxQQEBARDxUPERIZEBEQFRoSEhAYFRAVFRkQEhgYGyYqGBkvGhYVIzsgLycqLCwvFh4xODAqOyctLCkBCQoKBQUFDQUFDSkYEhgpKSkpKSkpKSkpKSkpKSkpKSkpKSkpKSkpKSkpKSkpKSkpKSkpKSkpKSkpKSkpKSkpKf/AABEIAJ8BPgMBIgACEQEDEQH/xAAbAAEBAQADAQEAAAAAAAAAAAAABQYBBAcDAv/EAEkQAAEEAQIDAgYNCgYBBQAAAAEAAgMEEQUSBhMhFDEiQVR0lNQHFRYzNFFVYXGBtLXTIyQyNUJSU5Gk0XOSk7PE0sElRGJyg//EABQBAQAAAAAAAAAAAAAAAAAAAAD/xAAUEQEAAAAAAAAAAAAAAAAAAAAA/9oADAMBAAIRAxEAPwD3FERAREQEREBERAREQEREBERAREQEREBERAREQEREBEXBQQ28TveX8qhbmbHLJGZGGu1rnRvLHbRJYacbmnvAX69v5/ky7/mqetJwl7zN59f+2yqlqWoMrwS2JMhkET5JCBkhrGFzsDxnAKCb7fz/ACZd/wA1T1pPb+f5Mu/5qnrS6UXsiVNrXyx26sb9u2ezWkjg8LG0uk2lrQcjqSAtODlBFj4ldzYo5aVqv2iQsY+QwOZu5T5MHlzuI6Ru64VtQ+I/fqHn3/BtK4gIiICIiAiIgIiICIiAiIggnWrb554q9aB7a0jGOfNZdE5xdXimyGtgf0xKB3+Ir6dr1LySn6ZJ6ovzoHwrUPPIvu2oriCL2vUvJKfpknqidr1LySn6ZJ6orSIIva9S8kp+mSeqJ2vUvJKfpknqitIgi9r1LySn6ZJ6ona9S8kp+mSeqK0iCL2vUvJKfpknqidr1LySn6ZJ6orSIIva9S8kp+mSeqJ2vUvJKfpknqitIgi9r1LySn6ZJ6ona9S8kp+mSeqK0iCL2vUvJKfpknqidr1LySn6ZJ6orSIIva9S8kp+mSeqJ2vUvJKfpknqitIgi9r1LySn6ZJ6ona9S8kp+mSeqK0iDJcTXL4o2DJXqxMFeUukZdlD48Rk8xhFUYcMZHUdQF537HHFHFEu0dn7XAcflbo5Hg/GyXAL/p2vXt72BwwQCPiIyO/K5KCHwaXdnk3AB3bb24NO4A9slyASBkfPgfQnHf6pv+YW/sz1+uEveZvPr/22VVL1KOeJ8Mrd7JmPZI3JG5r2lrm5HUdCUEJ80LNF3WNoiGnt5u7uLTWALfnznGPHlffgWKRul0mygh7akAcHfpA8pvR2fHjC+NX2PNNjc13Z+ZyyDGJ5ZbDYyO4sbK9waR8w6LRoM5xhE97qTY5OS83htk2h+38ytfsnoemR9a+ntNqHyl/TR/3X74j9+oeff8G0riCB7Tah8pf00f8AdPabUPlL+mj/ALq+iDO0nW4b0cE1oWWTVrL8clsRa6KWs0EFp6jErun0LRKJc/WlbzO//v0VbQEREBERAREQEREEPQPhWoeeRfdtRXFD0D4VqHnkX3bUVxAREQEREBERAREQEREBERAREQEWLo8dWJLg0/sW2zHK7tRLj2eKuAC21G/b4e7cAGYByHZxhfWxxXPy5XxNjJl1HslJsgOwFjuXJNLg5cA9k5wMZDGjpklBr0WMn4qtQw2+dynS6XJA+Z0TC2Oes8Ne5zWuc4seGc3puPWMeI4WzQEREEJvC7mOeYr1uFskskhjZyC1rpHl7tu+BxxuJPUnvX69z8/yne/lV9WVtEET3Pz/ACne/lV9WT3Pz/Kd7+VX1ZW0QRI+Gnc2KSW5asdnkL2Ml5IZu5b48nlwtJ8GR3jVtEQEREES5+tK3md//foq2olz9aVvM7/+/RVtAREQEREBERAREQQ9A+Fah55F921FcUPQPhWoeeRfdtRXEBERAREQEREBERAREQEREBSWXZDflg3DY2pA9rSB0e+adpcT3noxvTPiVYrxmh7I99+vOompCJ3OZXkk3O2BkMssjrLWd/WN5IG7xDqcoNnp/sfPhssvC451syvNyVzDy7UT8Dsoj3/k2tDWbTk7S3PXOB2PcnI6OeDfytt82qM4Afsc+TnkPZkZAldM0jplrx1B7tWiDIXeEZ3VrMbpWzzanJG21M1vJZHDhsbmxsLnEARB+Bkkufk9O7XoiAiIgIiICIiAiIgIiIIlz9aVvM7/APv0VbUS5+tK3md//foq2gIiICIiDq6rqLK1eWxIHFleKSR4aMuLY2F5DQSMnAPjXXfrsQlrwkP3XGSOiOBgCNjXHf16dHD419da00Wa01Yu2ixDLGXDqWiSNzNw/ms5p+h6g61TmtCo1tKGeNwge97pTJHG3m+Exu0eB+h1xn9I+IOnJxlajo1rgjfP7YXmbImMYTHXle7lxN8JnhmMMOST4Tz4sYue3Erb1Zr97Ir9Z+2GRrQ+CaINk2ktJ6mNzwRkgGEY7zmNT0Oy/TK9ZrWtm0q1EGtn3RxztqS4Y4PDT4LotpDgHYJx4jipPXmn1CoXxlgpwSyzObl0XOmYIWwxyFrd+G88noCBsyBuCDs6B8K1DzyL7tqK4oegfCtQ88i+7aiuIOnqerxVmtdKXDmP2MDGPle921ztrWxtcT4LHHu7gV0fddW/dt+hWvwVxxB7/Q89d93XFbQRfddW/dt+hWvwU911b9236Fa/BX01biyjUeI7VuCu9zdzWyvDHFuSNwB8WQR9S7mnanBZjEteaOdhzh8Tg9pI7xlp7/mQT/ddW/dt+hWvwVQ03Uo7EYliJc0ue3wmuY4OY8sc1zXgEEOaRgjxLtFReE/eJfPtQ+3zILSKJxNxRDSjLnvYH+CWscSNwMgaT0Hzn+Sp0dQinZzIniRuSNze7I7wgzWu8cQU7bmTySwiGvubAYg43jJIxrDVeHZc9rssLMD3wHuGV3rnFPLkLTE5rYaTrNnf+nCCcRxYZuBcSybOCccvx5Ubirg+9dtCy2aGA0NrtMZ+m18u4F8lvLejSGhga3OM7u/oaZ0+Y3XvezaL2nMjkczL2QSwPlO3dgZBFl2DgZ5R7shB89M48isMqTRt/J23iKTduDoJn1+axhy0Bw6ObkdMubjxrve7CqSdvaH7XOaXR1bEjMscWuAc2Ig4cCMg+JRK2iXORp1KeKMdkmgc+WB7pIzHTgG17i5jNj3S8sbOvTccnBVrgz4GP8e59tmQfr3XVv3bfoVr8FZqCCk3WJNV22d0lVke3sVrO8Ow6X3n+G2Nv1O+Nb9ZyG5M3V3VzO+SJ9IyiNzYwI3dpDPBLWA42/GSg7Puurfu2/QrX4K+lXiitJK2IGZr5N2wS154Q8taXEB0kbQTtBOM+Iqsoeu/DKHnE/2GdB2uINejpQdombI6NrmiR0bd/Ka445zxkHYOmSMkd+FMHHUD689iux8zYZmwwv6NjtzPe2NrIH5OW8x7Wl+Md5GcFdviyhasVjXqujiM5DJpZMkxRO6SOjbtO9+3IAOB1znos4zhS1V041fBsM0+3Xmo7D+WlhhssmMErdoHNAD2gg+ES3uQWvdvXdZnpRujdart/JwOkaztD+SZeXGep6YwTt6fErGlakyzXisR52TxsezPQgPaHAEeI9e5Q+x2a1yzbZGyeCzHG5zWvcLLHQQOaI44uWRJuO39puMnocLv8JaS6rQr15Mb4oWiTHUB5G54b824nHzIOH8W1g5zRz3mN7mOMdWxK0OY4tc0OZEQcEEdD4lx7rq37tv0K1+CuOEveZvPr/22VW0EX3XVv3bfoVr8FPddW/dt+hWvwV8H+yDpgkMZuwgh20vyeU12cbTLjYDnxbloUEivxVWfIyIc9jpXFsfNrTwtc4Mc/aHSRgZ2tccZ8SrqHxH79Q8+/wCDaVxAREQYXUePdNZqMT33IYxXr345mvO18bxPTHLLCM7vAfgAddpxlbiN+4B3UZAOCMEZHjB7ivHuKfY45/FNaYMzDYbz5+ng7q20OaR8TjyB/wDoVurGuXBqDIxUkLDXnOzmxAP2zQgTfpdMAnp/80FU8RQNfZY8uj7Cxr5i8Yby3Rl4mYc9W+DIM/HG7659bXpLFyJsYkiibRbZmje1oleZ3FkMLs52kcuYkA94aM4zmTxhpbbmo14IzIC5hbqOI3ct9QPbMI3vxjJkjDAAScTSeLKvSUZY9TbYa0vjsVeVMRj8k6GR8sTzk/okSzN6Zwdnx9Al6DxJb1HTpZGQyU5w2TkyPazlPe2SQNDQXvJHgNDsgfpHB7iNFoeqC1VhstG0WIY5A09S3ewO2n6M4+pQdL069QpTwsbFY5fNNERktkkdJLI8CcPw1uC9vUE9A4/MrugaWKtSCsDuFeCKPd3btjA3d9eM/Wg7VqRzWOcxnMcAdrMhu4/Fk9yj+29/5O/qY/7K6iCF7b3/AJO/qY/7J7b3/k7+pj/srqIMBw5qmrC3fMulFrJLDHRu57W5xAyHoT0eNsTDkdxcR9GQ484+1inqzI6sbwZoGOdSJFxrzve3c0MGWZDR0aR3Z8a9uXyZVja9z2sa10mN7w0Bz8DA3Hx9EGH03Wr9l1B16h2F3bDt/Kh/M/8ATrnXZ3x/QTlb1ROIPf6Hnrvu64raDA6pLZbxH+axQyu9qBubPK6BoHbndQWRPyc46YH0rtcAFws6i2drYrJtRvnhi6wMa+BoifE79vc1hJcQ07s9BjrV1ThETWxdZbtVZRX5JMHJLXM5pkwRLE/ruPf8wXZ0LhuKoZXtfLNLZcHTzzuDpZS1u1oJaAA0DoGgABBWKx+i37LYp2sqGRnbNQ/KidkZ63ZskA9W46/yytgVE4VaDXlBAIN3UAQeoIN+boUHlHB/HOuX2mCSi7UIC4fnAxVdhrwQebjY7uHQNyV6Ho+kxXY5LFoyGYTztcBM9hpcuZzGxRbHAMIa1p3Dq7O7JBC1zWgDAGMdw+L5l5X7Jmu0q2rUIpYYndoeDeLhgPiOYY+cO6RocXOw4H3oINRoOv331o3dkNkEEMsc6OPtDA8hljbjpuYGu+LwunRdXjPXL7NOsv7I6qY4XvbOy1GHRuYNzXdB4XUAbf2s48a1t6aSNgMMPOIIGwPEeBjvyenxdFE4Tsy26UXa64cHRxu3yPZMJSDncW46HIBQefex17I2v2tok07t0R/9z0q/XvI2P+gDK9J4LP5mMjH5e3kd+Pz2borgCicGfAx/j3Pt0yCvalcxjnNjdKWjIjaWhzz+6C4gA/SQsn2d3au1+1d/m92/trNu3du2bO17dmeu3GPmWxWN0nW5vbN9eWc2A99jltrujfHXaw5ayzHyg+JwHTcXuDnfFkABslm+K5pGWKLoouc4WJsM3CPP5lPk7ndAtIoeu/DKHnE/2GdBx7b3/k7+pj/svhe1zUmxPdHpm57WOLGmzGdzg04HTv6rSLgoMHQ4o1G1pXPmo8gzVnuMsVlsWxpaS2Zm4ks8HDupWI9j32TeILBDOxHU4+4zECuR9M2Az+YyV6twhA2TSabHta9rqNYOa4BzXA12ZBB7wrjWADAAAA6AdAPmCCHwY9xryFzdjjdvFzc7tp7ZLluR3/Sur7J1mSPR7joiQ7k4Lm97Wue1r3D6GFx+pd3hL3mbz6/9tlVieBr2uY9oe17S17XDLXAjBaQe8Y8SDr1NPhZA2CNjBCIwxsYALNm3AbjuIx/NdoBZiPgNrGcll7UI4B0FZszdjW/wmyFnMazHTAk6DotOBgY+JBnuL5XtfSdHHzXC8Nse4M3fmVr9o9B0yfqX19t7/wAnf1Mf9lzxH79Q8+/4NpXEGG4312+zTrMnZX1TFE57Z2WY8xuZ4TTgDwhkAbfHnHjWS9j/ANkvXbAbz6AtROc1vanEUwS5waPDd4EhyQNrQCSV7DYqskbtkY2RuQdrwHNyCCDg+MEA/UofFWizztZybEzMT1CYo2w7QGWmOdLmSMnIAJxnHg9x7iHR0nR4brJLNoyOmE9hhxM9hpiOZzGxRbHDlkMawl3e7O4kghcaDrV2SCOXsQteC5sdoyxxusRh5DZsY6B7Wsfju69PEqr+D6smHWIxZkwBJLK1rXTgHoJmxta2QAdAC3uCtNaAMDoB3AeJBC9t7/yd/Ux/2UvinWbwo2XdjdX2V5XCZlpgdEWsLhIMd+CAcePu8a2S+disyRpZIxsjXd7XgOacHPUHv6gIPF/Y79kriCzta6h7YR/xyBVx8/NI2O+gDK9qjcS0EjaSBluc4OO7PjXIbjoOmO75lygIiICIiAiIgma5pUk/JdFKyF9abmMMkZlYcwSxFrmh7D3Sk/pd4C6/ZNT8rp+hyetq2iCJ2TU/K6focnradk1Pyun6HJ62raIInY9T8rp+hyetrtaFpjq8PLfIJXOlnke9rOW0umnfKQ1pc7ABfj9I9yoogLy3jn2Kq93UIp7FiwXXZ3R4jLWthjjpTPa1gLXdd0QJJPXLugyvUlD174Vp/ncv3daQVNOrOjhjjfIZXRsa10hGDIWtA3keInGfrX2jjDQGtAaB3ADAHzABfpEBZ2lod6Bpjht1gzmSuaJKj3vHMmfJtc5tloOC8jOB3LRIgidk1Pyun6HJ62nY9T8rp+hyeuK2iCJ2TU/K6focnra/LNFtvsQy2LMEjaznuayGu6IuL4XxdXOnf0w8nGPi6q6iAuCuVwUEbgn9V0vMqv2ditKLwT+q6XmVX7OxWkGfr6LdhMggtVmskmmkDZar5HtMsrpC0ubZaD1cf2Qvr2TU/K6focnratogidk1Pyun6HJ62nZNT8rp+hyetq2iCAdFuSTQPsWq721pTIGQ1nxOceTJEAXOsPwPyhP6PiV9EQEREBERAREQEREBERAREQEREBERAREQEREBQ9e+Faf53L93WlcUPXvhWn+dy/d1pBcREQFEdxnSBLecTtc5p2xyOGWuLXDLWEHBBH1K2ofBvwMf49z7bMge7Wl/Ff8A6M3/AET3a0v4r/8ARm/6K4urV1SCV8kcU0cj4HATMY4OdETnDXgHwT0Pf8RQTfdrS/iv/wBGb/ovtS4qqTSNiZKd787GuY9m7a0uIbvaMnAJx8yrKHrvwuh5xP8AYZ0FxcFcrgoI3BP6rpeZVfs7FaUXgn9V0vMqv2ditICIiAiIgIiICIiAiIgIiICIiAiIgIiICIiAiIgIiICIiAs/xTPy5aUzmyOZFakMhijfMWh1GywEtja443OaM48YWgRBD92VX4rXoVr8FPdlV+K16Fa/BVxEEP3ZVfitehWvwV+eB5A6i1wzh01sjILTg3ZiMggEH5iMhXlD4M+Bjzi59umQd3XtXZUqzWpP0a8T3kd27a3IaPnJwPrXlHBGq1at2lIy5BPLqsUrNSbHI1xFmSR1mKRzQe8Oe+LP/wBV6nxBoEd2JsMrniMTRPexmMSiKQPEUmQfALg3OMHp3pxDoEd2uYJHPj8ON7JIiBJE+ORr2yMLgQDlvxdxKCmsrxvfkgkpyxV5LbmTzlsMRaHv/MZ+7cR/5PxA9y1Sha78LoecT/YZ0HlEXsv6pa1WCm6s6kx0zd9ZgAtSAZdyi+ctAzjGQG95wV6x7f2Pku5/qVPWlSvaVBPt50UcpjcHRl7Q4xuaQQ9hPVpBA6hdpBL4XpvhoVYZW7Xw1YGSNyDtcyFrXDI6HqCqiIgIiICIiAiIgIiICIiAiIgIiICIiAiIgIiICIiAiIgIiICIiAiIgLN0dH1Cu0xxWKZZzZnM5kEheBJM+TDiJgCRvxnA7lpEQQ+Rqn8ej6PL+OnI1T+PR9Hl/HVxEEPkap/Ho+jy/jr8M0i5JYglsTVnNrPkcGwwvY5xfC+LBLpXADDye7xK+iAiIgIiICIiAiIgIiICIiAiIgIiICIiD//Z"/>
          <p:cNvSpPr>
            <a:spLocks noChangeAspect="1" noChangeArrowheads="1"/>
          </p:cNvSpPr>
          <p:nvPr/>
        </p:nvSpPr>
        <p:spPr bwMode="auto">
          <a:xfrm>
            <a:off x="84138" y="-731838"/>
            <a:ext cx="3028950" cy="1514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22" name="Picture 2" descr="http://physics.tsu.edu/Research/Images/GReq1.png"/>
          <p:cNvPicPr>
            <a:picLocks noChangeAspect="1" noChangeArrowheads="1"/>
          </p:cNvPicPr>
          <p:nvPr/>
        </p:nvPicPr>
        <p:blipFill>
          <a:blip r:embed="rId3"/>
          <a:srcRect/>
          <a:stretch>
            <a:fillRect/>
          </a:stretch>
        </p:blipFill>
        <p:spPr bwMode="auto">
          <a:xfrm>
            <a:off x="6827520" y="2794680"/>
            <a:ext cx="1534478" cy="529468"/>
          </a:xfrm>
          <a:prstGeom prst="rect">
            <a:avLst/>
          </a:prstGeom>
          <a:ln>
            <a:noFill/>
          </a:ln>
          <a:effectLst>
            <a:outerShdw blurRad="190500" algn="tl" rotWithShape="0">
              <a:srgbClr val="000000">
                <a:alpha val="70000"/>
              </a:srgbClr>
            </a:outerShdw>
          </a:effectLst>
        </p:spPr>
      </p:pic>
      <p:pic>
        <p:nvPicPr>
          <p:cNvPr id="56327" name="Picture 7"/>
          <p:cNvPicPr>
            <a:picLocks noChangeAspect="1" noChangeArrowheads="1"/>
          </p:cNvPicPr>
          <p:nvPr/>
        </p:nvPicPr>
        <p:blipFill>
          <a:blip r:embed="rId4"/>
          <a:srcRect/>
          <a:stretch>
            <a:fillRect/>
          </a:stretch>
        </p:blipFill>
        <p:spPr bwMode="auto">
          <a:xfrm>
            <a:off x="7555230" y="3578543"/>
            <a:ext cx="1386917" cy="1679257"/>
          </a:xfrm>
          <a:prstGeom prst="rect">
            <a:avLst/>
          </a:prstGeom>
          <a:ln>
            <a:noFill/>
          </a:ln>
          <a:effectLst>
            <a:outerShdw blurRad="190500" algn="tl" rotWithShape="0">
              <a:srgbClr val="000000">
                <a:alpha val="70000"/>
              </a:srgbClr>
            </a:outerShdw>
          </a:effectLst>
        </p:spPr>
      </p:pic>
      <p:pic>
        <p:nvPicPr>
          <p:cNvPr id="56326" name="Picture 6"/>
          <p:cNvPicPr>
            <a:picLocks noChangeAspect="1" noChangeArrowheads="1"/>
          </p:cNvPicPr>
          <p:nvPr/>
        </p:nvPicPr>
        <p:blipFill>
          <a:blip r:embed="rId5"/>
          <a:srcRect l="-2869" t="-3279" r="-2459" b="-5738"/>
          <a:stretch>
            <a:fillRect/>
          </a:stretch>
        </p:blipFill>
        <p:spPr bwMode="auto">
          <a:xfrm>
            <a:off x="5974080" y="5151120"/>
            <a:ext cx="1958340" cy="101346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 Years 1963-Present</a:t>
            </a:r>
            <a:endParaRPr lang="en-US" dirty="0"/>
          </a:p>
        </p:txBody>
      </p:sp>
      <p:sp>
        <p:nvSpPr>
          <p:cNvPr id="3" name="Content Placeholder 2"/>
          <p:cNvSpPr>
            <a:spLocks noGrp="1"/>
          </p:cNvSpPr>
          <p:nvPr>
            <p:ph idx="4294967295"/>
          </p:nvPr>
        </p:nvSpPr>
        <p:spPr>
          <a:xfrm>
            <a:off x="685800" y="1485900"/>
            <a:ext cx="7269480" cy="4610100"/>
          </a:xfrm>
        </p:spPr>
        <p:txBody>
          <a:bodyPr/>
          <a:lstStyle/>
          <a:p>
            <a:r>
              <a:rPr lang="en-US" sz="2000" dirty="0" smtClean="0"/>
              <a:t>Chairman of the department of EE, University of California, Berkley </a:t>
            </a:r>
            <a:r>
              <a:rPr lang="en-US" sz="1800" dirty="0" smtClean="0"/>
              <a:t>(1963-1968)</a:t>
            </a:r>
            <a:endParaRPr lang="en-US" sz="2000" dirty="0" smtClean="0"/>
          </a:p>
          <a:p>
            <a:pPr lvl="1"/>
            <a:r>
              <a:rPr lang="en-US" sz="1800" dirty="0" smtClean="0"/>
              <a:t>Expanded department to include Computer Science</a:t>
            </a:r>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r>
              <a:rPr lang="en-US" sz="2000" dirty="0" smtClean="0"/>
              <a:t>Current Positions (Since 1991)</a:t>
            </a:r>
          </a:p>
          <a:p>
            <a:pPr lvl="1"/>
            <a:r>
              <a:rPr lang="en-US" sz="1800" dirty="0" smtClean="0"/>
              <a:t>Professor Emeritus at Berkley </a:t>
            </a:r>
          </a:p>
          <a:p>
            <a:pPr lvl="1"/>
            <a:r>
              <a:rPr lang="en-US" sz="1800" dirty="0" smtClean="0"/>
              <a:t>Director of the Berkley </a:t>
            </a:r>
            <a:r>
              <a:rPr lang="en-US" sz="1800" dirty="0" smtClean="0"/>
              <a:t>Initiative </a:t>
            </a:r>
            <a:r>
              <a:rPr lang="en-US" sz="1800" dirty="0" smtClean="0"/>
              <a:t>in </a:t>
            </a:r>
            <a:br>
              <a:rPr lang="en-US" sz="1800" dirty="0" smtClean="0"/>
            </a:br>
            <a:r>
              <a:rPr lang="en-US" sz="1800" dirty="0" smtClean="0"/>
              <a:t>Soft Computing (BISC)</a:t>
            </a:r>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dirty="0"/>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5</a:t>
            </a:fld>
            <a:endParaRPr lang="en-US" dirty="0"/>
          </a:p>
        </p:txBody>
      </p:sp>
      <p:pic>
        <p:nvPicPr>
          <p:cNvPr id="60417" name="Picture 1"/>
          <p:cNvPicPr>
            <a:picLocks noChangeAspect="1" noChangeArrowheads="1"/>
          </p:cNvPicPr>
          <p:nvPr/>
        </p:nvPicPr>
        <p:blipFill>
          <a:blip r:embed="rId2"/>
          <a:srcRect l="7460" r="35841"/>
          <a:stretch>
            <a:fillRect/>
          </a:stretch>
        </p:blipFill>
        <p:spPr bwMode="auto">
          <a:xfrm>
            <a:off x="5884166" y="3159760"/>
            <a:ext cx="2048254" cy="2580640"/>
          </a:xfrm>
          <a:prstGeom prst="rect">
            <a:avLst/>
          </a:prstGeom>
          <a:ln>
            <a:noFill/>
          </a:ln>
          <a:effectLst>
            <a:softEdge rad="112500"/>
          </a:effectLst>
        </p:spPr>
      </p:pic>
      <p:pic>
        <p:nvPicPr>
          <p:cNvPr id="7" name="Picture 6" descr="Berkley.png"/>
          <p:cNvPicPr>
            <a:picLocks noChangeAspect="1"/>
          </p:cNvPicPr>
          <p:nvPr/>
        </p:nvPicPr>
        <p:blipFill>
          <a:blip r:embed="rId3"/>
          <a:stretch>
            <a:fillRect/>
          </a:stretch>
        </p:blipFill>
        <p:spPr>
          <a:xfrm>
            <a:off x="1290321" y="2599491"/>
            <a:ext cx="3261360" cy="182010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&amp; Research</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6</a:t>
            </a:fld>
            <a:endParaRPr lang="en-US"/>
          </a:p>
        </p:txBody>
      </p:sp>
      <p:sp>
        <p:nvSpPr>
          <p:cNvPr id="31" name="Content Placeholder 2"/>
          <p:cNvSpPr txBox="1">
            <a:spLocks/>
          </p:cNvSpPr>
          <p:nvPr/>
        </p:nvSpPr>
        <p:spPr bwMode="auto">
          <a:xfrm>
            <a:off x="685800" y="1485900"/>
            <a:ext cx="8107680"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Member of the faculty, Columbia University, 1946–1959</a:t>
            </a:r>
          </a:p>
          <a:p>
            <a:pPr marL="342900" indent="-342900" eaLnBrk="1" hangingPunct="1">
              <a:spcBef>
                <a:spcPct val="20000"/>
              </a:spcBef>
              <a:buClr>
                <a:schemeClr val="bg2"/>
              </a:buClr>
              <a:buSzPct val="80000"/>
              <a:buBlip>
                <a:blip r:embed="rId2"/>
              </a:buBlip>
              <a:defRPr/>
            </a:pPr>
            <a:r>
              <a:rPr lang="en-US" sz="2000" kern="0" dirty="0" smtClean="0">
                <a:latin typeface="+mn-lt"/>
                <a:cs typeface="ＭＳ Ｐゴシック" pitchFamily="-112" charset="-128"/>
              </a:rPr>
              <a:t>Member of the Faculty, University of California, Berkeley, 1959-present</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Visiting </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Member, Institute for Advance Study, Princeton, New Jersey, 1956</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Visiting </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Professor, MIT, 1963 and 1968.</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Visiting Scientist, IBM Research Laboratory, San Jose, CA, 1968, 1971, 1974 and 1977</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Visiting Scientist, AI Center, SRI (Stanford Research Institute), CA, 1981</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Visiting Scholar, Center for the Study of Languages and Information, Stanford University, 1987</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Fields of Interest</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7</a:t>
            </a:fld>
            <a:endParaRPr lang="en-US"/>
          </a:p>
        </p:txBody>
      </p:sp>
      <p:sp>
        <p:nvSpPr>
          <p:cNvPr id="31" name="Content Placeholder 2"/>
          <p:cNvSpPr txBox="1">
            <a:spLocks/>
          </p:cNvSpPr>
          <p:nvPr/>
        </p:nvSpPr>
        <p:spPr bwMode="auto">
          <a:xfrm>
            <a:off x="685800" y="1485900"/>
            <a:ext cx="4671060"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Fuzzy Sets, Fuzzy Logic, Linguistic Variables</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lang="en-US" sz="2000" kern="0" dirty="0" smtClean="0">
              <a:latin typeface="+mn-lt"/>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lang="en-US" sz="2000" kern="0" dirty="0">
              <a:latin typeface="+mn-lt"/>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Soft Computing</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lang="en-US" sz="2000" kern="0" dirty="0">
              <a:latin typeface="+mn-lt"/>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lang="en-US" sz="2000" kern="0" dirty="0">
              <a:latin typeface="+mn-lt"/>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lang="en-US" sz="2000" kern="0" dirty="0" smtClean="0">
                <a:latin typeface="+mn-lt"/>
                <a:cs typeface="ＭＳ Ｐゴシック" pitchFamily="-112" charset="-128"/>
              </a:rPr>
              <a:t>Z-Numbers</a:t>
            </a: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p:txBody>
      </p:sp>
      <p:pic>
        <p:nvPicPr>
          <p:cNvPr id="57358" name="Picture 14" descr="http://modo.ugr.es/files/images/Agora/english/fig1.jpg"/>
          <p:cNvPicPr>
            <a:picLocks noChangeAspect="1" noChangeArrowheads="1"/>
          </p:cNvPicPr>
          <p:nvPr/>
        </p:nvPicPr>
        <p:blipFill>
          <a:blip r:embed="rId3"/>
          <a:srcRect/>
          <a:stretch>
            <a:fillRect/>
          </a:stretch>
        </p:blipFill>
        <p:spPr bwMode="auto">
          <a:xfrm>
            <a:off x="4869498" y="2758440"/>
            <a:ext cx="2941002" cy="1857141"/>
          </a:xfrm>
          <a:prstGeom prst="rect">
            <a:avLst/>
          </a:prstGeom>
          <a:ln>
            <a:noFill/>
          </a:ln>
          <a:effectLst>
            <a:outerShdw blurRad="190500" algn="tl" rotWithShape="0">
              <a:srgbClr val="000000">
                <a:alpha val="70000"/>
              </a:srgbClr>
            </a:outerShdw>
          </a:effectLst>
        </p:spPr>
      </p:pic>
      <p:sp>
        <p:nvSpPr>
          <p:cNvPr id="57362" name="AutoShape 18" descr="data:image/jpeg;base64,/9j/4AAQSkZJRgABAQAAAQABAAD/2wCEAAkGBhISDxQUEhQUFBAWEBUUFBAVFBAVFRUYFBAVFBUXFBQYGyYeGBkkGRQSHy8gIycqLiwuFR4xNTAqQSYrLCkBCQoKDgwOGQ8PGiwkHyQ0LCwyLCwsLiwsKi0sKiwsKSkvLC8pLCwsLywtLCkyLCwsLCksLC8sLCksLCwsLCwsLP/AABEIAKEBOQMBIgACEQEDEQH/xAAcAAEAAgMBAQEAAAAAAAAAAAAABQYBAgQHAwj/xABEEAABAwIEAwQFCQYGAQUAAAABAAIDBBEFEiExBhMiQVFhgRQycZGSBxYjNVWCobTUFSRCUsHRM0NTYnKx8ER1hKLC/8QAGgEBAAMBAQEAAAAAAAAAAAAAAAEDBQQCBv/EADYRAAIBAgQDBQYFBAMAAAAAAAABAgMRBCExQQUSgRMiMnGRQlFhcqHRJLHB4fAUI0NiBhXS/9oADAMBAAIRAxEAPwD2+648ZxRlPTyTPuWxsLso3cf4WtHeTYDxKgeLqkMrMMLnBjPSp8xJyt1oZmtzE6WzuYNe0hVt8/7nXBziHR456Q9rr3EAxCCTMQfVYWdQvoQD3G3pR3IbL/TVro6dj6t0UchDQ+xyxte9wAY0uOvU4NB7T2C9l0mrYXujD280MDiy4LmtcSGuLb3sSDr22K4OJqiFlJMZ254iwsMQ1dIX9LWNH8ziQB4kKK4KY6MzQ1BvXgsfLITcyxublhc09oa1pYf9zHH+K5i24+BLcO4q+ZjxKA2ohldDM1tw3M2xa5l9crmOY4XvbNa5tdSyrPDbCcQxJ4N4zNTxgdgfHSM5mvf1xj7qsyMIIoKi4wglxGaiaRzoYmPdruXE5mgW3aOUTr/mW0sVOqCQiIgCIiAIiIAiIgCIiAIiIAiIgCIiAIiIAiIgCLF1m6AIsXS6AyixdLoDKIiAIiIAiIgOObDmunjlJdmjZI1oB6fpMmYkdp6BY9lz3r7VNO17HMcA5jmlrmnYhwsQR3WK+yqfyk4pWU1DJNSGFuSN7pHyZy9o6Q0wtALS7V3rabKVmQWHDaEQwsiDnvDGhoc8gvIGjczgBcgWF9zbW51XQ9undpvpp46rIKrWJzzz1rqaCoNO2KnZLJIyOJ8jnTSPbG0cwFrWgQvJ0JOYbWULMEzg+Fsp4hGwuIu5znuIL3ve4ue95sLuLiTsN+xZxetfFC98cbppA3ohbu9x0a250AuRcnYXPYuDhTE3yxyslcHzU9TJTySNblDyzK5rsuzSWSMJA0vdTZIUsk/O/DnCuLw4pNVjLJW08kMlTTiRuaVlWwvexhtkJDcwtsCBlvYL9CwvuAdRcA2IsRcX1HYVUeGnD9tYt7KD8q9XEFQDKIiAIiIAiwV8KupaxjnOPS0XJ/sobSV2Q2krs6EURw/jAqIiTYPDiHN7u0fhb3FSwXmnUjUipR0Z4pVY1YKcHdMyiIvZYEREARfKeTK0lIZMzQVR28O17G/ete3wJs7XPqiwsq8gwSsFwWsi450LIw5jsMo7x7wtTUt/mb7woCrCg60KmVSx3UsD2ntF5NbH/Oz4m/3WpxGL/Uj+Nn915PWjQqu4m4AHQeGyoniuXY1qH/H1V/yfT9z3oYlCf8yP42f3WwrY+x7Pib/dfn3DWiw29wVioQFEcXzbHqt/x5Uv8n0/c9iFSz+ZvxBbCYd494XnlEFO0YXQqt9jJrcP7P2voWgPCzdRtOu2NWp3M+UOU+yLCypKwiIgCqnyk09TNQSU9NTumdPG5heJYIxH6pBcJHDNfXbuVrRSnYEI7Eqo0nMbSEVOYD0V80Oxma0uMrSWeoXPtfstuuTFKaogrHVNPAKgSU7IZYhKyJ4MUj3RvaX9JFpZARcHQWurLZMqXIsQ3C2FvijldKGtmnqZKiRjDma0vyta0OsM1mMjBNtwV9sa4YpazL6TBHNkvk5jc2XNbNb25W+4KTAWVF7knmPD3A2HuxfEYzSwlkXoRibkFmF9O9zsvddwB8l6aAqfwz9dYt7KD8q9XFAEREAREQGpVU4xrS4sp2aucQXAW7TZo8LnX7qtE84a0udo0AknwA1VU4ehNTUvqH7NdZgPYeyxPc38XLPxrc0qEdZfRbsy+ISdRRw0NZv0itWctCHUVYGON43gAnS2ux8nXHsKvDSoHi3CubBmA647uA7S0+sP+j5Lo4axLm07STd7el3lsfdY+a8YVdhVlQ21j+q6HjBx/pq0sL7Pij5broS91lYWVpmuFgovnPLlaSq6lSNOLnLRZkpXOafrflGw3WtG+zi09/4r7UcVhc7lfOujsQ4L5KrSq04x4n7V7tf6Pbosy9NPuHaFlfOJ9wCvovroSU4qUdGc583rjnXY9cc69Mvp6kVVqCr+1TtWoKuC5pm3hjzvB8QeykpA6MCJ7GRNkz3dmc1xaSwDQHKRvdReJ1g5kgA0a8CwcTmJa0aX0G4H4qZxGgdDRUzC5pfC+Ik62cWB22l/4r622UL+z7RSOcbFz2yNdqbZbWJHiRfzVNV05Sa/mpt4KNenTUlt/wCfufTB6xwmbG5oFwXAhxPquaLbf7u/sXfw3iD44ILxjkmTl8zP1ZnzvDSGW9W5A3vqoOke4yslFiGNIJaHgavBAud/VP4KyYZhZdSwsDm3bNHITrazZ+YQLC97ae26mPJHuO18v1/YjEdrU/uxbt3rN2v7GWWXvL1RKdo1BUSnaNe4GViiWgXbGuKBdsa6o6GDV1PqsrCyvRzBERAEREAREQBERAU7hn66xb2UH5V6uKp3DP11i3soPyr1cUAREQBYQrSWQNBJNgBcnTYa3UXsQ3YrnGlcQxsLfWkdqO2wIsPM2Cl8Hw/kwsZ2gdR8Tqfx28FXsFYaqsfUOHQw2YD/APX3C59pVvWfhV2tSWIe+S8l92ZeDXb1J4p6PKPyrfqzWRtxbs2VPoneiV7o9opCLdwvq33G7fMK5WVd4ywzPFzB68e+muXt92h96942EuRVYeKOfmt16HviEJcirQXehn5rdehYb6rdRWAYlzoGuPr+q7bcdum19D5qRMiuWJpuKlfJnfSmqsFOOjzNyuSoOZ4aPaVvJU2F7Lnp5LXO5KxOI46jUlHD82Td5P8A1W3VnRCLWZ3gLWRmYEFczq3w/FBW+H4rolxfAzTpuWu1mRySWZrRSWJae9d11GTSdQdb/wAC7GVFwuPhGOp04yw0peF91++Ox6nFvM+jguWaJ3cV1CRbAr6GNWE9GeFJxIGppJDs13uURV4XMdo3/CVdbqJ4pxwUlLJMbXDbMae17tGA+F7X8LpOEbNtndh8VU5lCEU2zyLF6SWoqxTRsc50dy9gBuLWzaeFwPa5fer4WrLdNNN3CzCrf8lOEEQSVMgPNnkNnHtYDvaw3eXn2AHtV+suWGGVRczepvYnjc8NV7GnFNRyvnm99/eeFUvCNZls6mmsRbVhThiGUTOpnMdzWk9Fjm09YW/HzXujmrzX5Q6F1JWQYhE24D2tlFu0CwJPZmZmbe2hDe+yieGVNKSfmesLxqeLk6EopNp8vzLRdSRpMJmG8Tx90qYpaKQbscPJTVFXMliZIw3Y9oc06agi4XQF2RppHz9XHTm7NIj4YXdxXYxq+qKw4pTcgiIpKwiIgCIiAIiIAiIgKdwz9dYt7KD8q9XFU7hn66xb2UH5V6uKAIiIDBVd4yxDJCI2k55Daw/lB19+g8/arDI6wudB3qn4b+91zpTrFHbKDqN+n+rvd7Vw42b5VSjrPLpu/QzeIVJciow8U8um79CewDC+TA1p9c9T9vWP9tB5KTCBZXXTgoRUY6I7qVONKChHRZBfORgIIOoPYvotXKZaFhTcKeaWsdCf8N56fO+X+rfaFZH10YuC9gIcGkFzRZxaHBu/rWINt7FQ/GVCXRtlb60Z1PbY9vkbFUuOjgqIMZnlhjfKAS172Nc5hZhcZBYT6vU29xY7LEpwUZzpS0Wa8m7fQy8G3Qqzwuy70fJ7dGeiy1LXSZA4Fw1c0EXF+8diSVTA5rC5oeR0sLmhxtvZu5VHw7D44psHkjY1kkzZBLI0ND5QcNdKeY/1n9bQ65J1Cr1TG9wnbUyYTFVGaa8lTzm1bDndy3xPJvYN5ZZk0sB23WVHh8arlUcn3vftm1+l+pt89sj1Wepa22ZzW5nBoLiBcnYC51PgobA+JHT01NLy2gzTPjIEjAGBrphmGaxk/wAIdLdeq+wKhDJTGsccRNO+9NSejOmyljwWuMxhbILFxk10Ga2VcOAW9Bwa237Tlt8NfZcdPAU1e+byz28MnlmvdmenNnohqWZXEvblYSHnM2zLC5zG/TYEHXvWYaxrTZzmi4JFyBcN1cRc6gb+C86xbEooqTG4ZJGMnkmqnshLhne2SihyuazctNjrawym9rKZ4goYpK/DGysZIww1ZLHgOabQU+7ToezdXrAxpzjWvkr3+K5b+88ueVi6trmWac7LP9Tqb1/8NeryXW1eSy4JTfs/GniGLNBUVQgdkZeHJSwyMEOn0YD3Od023Xq1K67Gk7ljST90L6inCMUnFlV3ufW68x47mfXYlDQsNmMILyL6FzbvcR3tj2/5+Ol94gxhtLSyTO2Y24He46Nb5uIHmqj8l2DuLZa2XWad7sp/257vP3n/AIMG3bdU79qfr5GrgPw8J4t7ZR+Z/ZZl6paVsbGsYMrGtDWtHYALALoWoWy6TIbbzZghRvEGFCpppYTbrYQ0m+jrdLtO51j5KTWLKGrqzPUJOElKOqPO/kpxlwElFNpJE5zmA2uBms9v3XG/sd4BeiBeZ8awOoMRhr4geW92SZovYm1nA2/mZr7WX329HpKhr2Ne0hzHNDmuGxDhcEH2EKii7Xg9vy2NPiUVOUcTBZTz8pLxL1zPsiIugygiIgCIiAIiIAiIgCIiAp3DP11i3soPyr1cVTuGfrrFvZQflXq4oAsErBK1fILbqLkXRC8W4py4MrfXf0jvt/ER5aea+3DWGcmAA+u7qd7SNB5Cw96gWvFViBLj9FFtrp0nTfvdc+wK2emxj+NvvCzqMo1asqzeS7q/V9TJw0lXrzxEnku7H9X1OkLK5HYpEN5GfEFocbg/1Y/iau/tIe9Gm6sFrJep3LUrkGLwnaRnxNW4xCI/xt+IKHOL3Q7SD3XqbTRhzSCLgixHffRU3C4uRUyU7gCx7tNBZ2ml++7dPKyuJqWEaOB9hCq/EtGTGJ2mz2OB3G1xY+Rt+K+c4qlKUaazebdn7K1OPHJxisVT1g7+a9pemfQsHozenpb0+roOnS3T3aaaL5S0rXEFzWkt9UkAkewnbyW+EVbZoWvGhI1Hc4aH8V1mlHeVXU4fXqxUqdrP4mpTrQnFTjmmRssIJBIBINwSASD3juPitY6VoAAa0Bpu0ZR0k31HcdTr4nvUkaEd5/BBRDvP4LL/AOkx3Pd2t5l3aRscZpmuvma03blN2tN2ndpuNvBfR9M02NhcAhpsLi41sezZdQpB3n8FuIAtWlwvEcvLPTTUr51sR9JCyzmlrbOJLhlbZ1xY5hbXQDdSDf6LknjyOBGy1xjFGU9O+Z/qsZmt39wHiTYeav4Vz01LD1fFB/TZkyjztcq1KDx9Wmsr4KCMnKJGmVw7HEEn4I8zvM9xXpNHTtZG1jG5WMaGtaOwNAAHuAVA+S7CHPdNXS/4krnhmp2LryOF9bZrNF/5PYvRWhbdBXvN7/kd/EpRg44aGkFn8ZPxfboLLKIugyQiIgIniXBhVUksLh6zDlOlw8asIP8AyA/FVX5KMfLoX0slxLCTlad8hdYjv6Xkj7zfK/FeY8UMOHYrHWMBFPM4iUAEC/8AmeFyAHjvLXeJXPVXLJVPXyNfAvt6U8I9X3o/MtuqyPTw5ZXzheHNBaQQRcEbEHYjwX0XQZAREQBERAEREAREQBERAU7hn66xb2UH5V6uJVO4Z+usW9lB+VergSgPm9QPEuIcqE2Nnu6W/wBT5D+inXlU2sd6TXBo1jj37unf8bBZ2OqOEOWOsskZPEqrhT5Y+KWS679D74NQ8uHUdTuo+FxoPd/VbVCkZgo6oWfUgoRUVsZdWmqUFBbEXVyAbkC5AFyBcnYC+58FHTnqC+fFf/pv/cKf/tyjpa+aR7+S2MsjkdH1l+Z72AZwLCzRc21vss6rQc4qSf8ALmPXouSUk/XzLDApKBValx1pyPtaGSldM3fNdhaXNvts7u7Cu/CMYlkNOwsa2V75WzM6jk5LbnLrpcuh79H7K6lRlCPNLJfz7HVhaEskW6lbpddRhDmlp2cCD5r4DSwXXErOGJ1XLET9rT5V9z6iSUEqPu183qQHDUxgqJKd/abt9oH4XbY+SuIVT4roiMk7NHsIBPhfpPkf+1YcKrhNE147Rr4EaEe9a2CfZylQe2a8n9ijh77GUsM9s18r+2h2oiLSNcIixdAfKpju0j3e1ea8c1klVUQYdEdS8OlIubfy3Hc0ZnG/+3bt9AxvFGU9PJM/1WMLrXtc7NaPEkgD2qg/JxRufJLXS6ySSOa0kba3kI94aLbBtu2wxOIKlRqxxEm1lZ29za/I2eGrs4TxLXh8PzPT0WZ6Hh1E2GJkTBZjGhrRpsBbXxXUFq1bBbStbIx2222zKIikgIiIBZQfGOBiqopIwLvyl0e3rtF26+J09hKnFq9RJKSsyylUlSmpx1Tv6FI+SzHDLSmF9+ZAcutgSw3y3G922c03HYPFXleX4y04XjDagaUtTcSAaAXtzPDQlrx7XDTc+nNkBVNFu3K9Ud/Eqce0Ven4ama+D9pdGbIiK8zAiIgCLCIDKLF0ugMoiICncM/XWLeyg/KvVwKp/DP11i3soPyr1cHICH4jxLkwOI9Z3S32nt8t/JR3DeHcuHM4db+rxA/hB7fHzXPi7jVVrYW6xxnqO473f0b5ndWR8R7uzuWSv71aVTaOS89zEj+IxEqvsx7q8/af6HBOo2oUrNA7sB9xUfPSSfyO9xVNeEnsc+IpzeiZW8boOby+rLy6iOba9+WT076Xvuoeowp7Xu5UvLbI4uc0sDi1xaA5zDfQmwOoOqtlRh8v+m/4Xf2UfLhM9x9E/wCB39lmTdeOUYv0MStHERyjF+hGSYC1zIGNOVkThpa+aMNyuYf+Qy39insHwUNqpKnNcOjADLDpdpzHg97gyIfdWIcNl7Y3D7rgps07gxrWtJ7yAVz1p1ppYdXvLXy1b6mxwuFWN6s07R0y1bNoTc3XfCuOCmcP4T7iu6GI9x9y+hw9NxSSR3UYybu0fWSAPa5rtWuBBHtFlXeE5zFPJTv0Oa7R4ga6+Lcp8laGNKrXFlI6N7KmPRzXAO//ACf6feVmKThy117Ovk9fuTjIuny4mKzhr8YvX01LYi5aCsEsbXt2c2/iO8HxXSCtGMlJXRqxkpJSWjMrUlbLjxSvZBC+WQ2YxhcfIbDxOw8SFN7HtJydlqyi/KVib55YKCDV8jmuktc2F+gOA7Bq83/lae4q50OEMhpmQsFmxsDW7XNtyfEm5PiSqR8m+HvqJ5sQmHU97mRX1t2OLT3AWYLdzhpqvR1xujHEQlz6Sy6Grj59ioYWD8Gb+Mnr6aHPQyXFu0LqC4ZBkkv2HddwK5OF1JKDw9TxU8vNbP0M2azutzKIi1ysIiIAsFZRAV3jfARV0cjLfSNHMjOvrMF7WHeLt2O/gFHfJhjpnogxx+khIjN7XLbXjJG+126j+H2q5ZV5dUD9lY0H3y0lVe/Y1uZwzb6DK8h3g152C56ncmp9Ga2E/EYeeGeq70eniXVfkeohZWrCtl0GSEREBgqpYhRsrcRkp5jIYIKSGQRNklja988svU4xuBdlEIABNuoq22UFjGC1BnFRSSxxzGHlSNmjfJG9ofnYeh7XNc0uk7bHPrspRDPjwZUksqYS57xTVssDXvcXvLAyOVgc86usJQ2516VyYhRMrcRlp5jIYIKWGTlNllja588svU7luBdlEDQATpmPeu2LAp4qR7IZ2+lvmMz6h0Yylz5muktHrYcsFgGttFvi+C1BnFRSyxxymIRSNmjfJG9rZM7D0Pa5rm5pO3XPrspvmQfPgupcWVMJc94pq2WBr3uL3lgbHKwOeTd1myhtzr0qxqMwDCDTxFrn8yV8j5ZZcuUOfI65IZc5QBYAX2aFJXUM9IojKiopMVr5fQqqeKcUnLkgFOR9DTlr755Wnd1vIqSk4uncCG4fWxnKbSSNpcjbA6uyzOcfYASVaLI8LzJXTR5knKLSdig4HictNnvQV0rnH/FYynykb6cyZrtybmw891L/ADzm+zMR+Gi/UKzALYBV0aSowUI7FWHoxoU1Tjoir/POX7MxH4KL9Qq/JxpUftho9DxDl/s559E/drl3pUdpsnPyEAXZe9+q1rL0gqIfgAOINrM5uKN1Nysot1TslzZr79FrW7d1aXkcOM5fszEfgov1CfPOX7MxH4KL9QrOCtkBXKbHpJw5po6uAhuYc5kAD7fwtLJHC+2htv7bc0XF0rWgfszEfho/1CtRasgLljhoKvKvq2kvJfA9XysVf55zfZmI/BRfqE+ec32ZiPwUX6hWlF1Hkqx4zm+zMR+Gj/UL4VfFMkkbmOwvEcrmkHoou3/5CuCwQoaTVmQ0mmmUXAsXqKaIg0dXK0uuGMZCHxmwuHh8jR3eqSL33WOJeNJ/QqnLQYhE4Us2WcilaIzyXWeXNnJaGmxuNdFeQ1cWM4aKimngzZebBJFmsDl5kbmZrdtsyqo0uygoJ6FOHoqhTVNO6X8+hWMD40nNJBmw/EZHejxXly0hDzym3fd09zc63OuqieNsQrq2ARQ0FXG3Nnk5jacF2UdDW5ZXDckm9vVHivQcLoxDBFFfNy4mR5joXZGBt7eNrrqsrJw51Znbh6zoVFUik2veU3CuIX08DIWYXiORjA0dFFc23J/eNybnzXX885vszEfgo/1CtAWV6StkVyk5NyerKnJxXK+zf2biAuR1FtHYa7m1RsvtNxRLE4sFDWzBpI5sbKfIbG3TnmaSPGyspCALm/podt261tbzIvlYrHz0m+zMR+Gi/UJ89JvszEfhov1CtCLpIKt89JvszEfgov1CHjSb7MxH4aP9QrTZakoDznhTjWoL63NR4hMBiMoaB6M7kt5MNoTmnGUg3Nm3HXvqVYPnpN9mYj8NF+oUhgOBCmdUuD8/pFZJU+qBlMkcbMo11ty9/FS4QFY+ek32ZiPw0X6hV7jKqlrqbljDa9soeHRvc2kDWm9jmInJylpd2FekrFl5lFSVmW0asqNSNSGqzPL6zibEocLsKWriqoGB3pBZSOgc2Ik2lzyh2UsFiQAQdRe1jGcE/Ls6okZBPSSvmNhzKUF9zdoLnQnVrbXJIcbW2XqPEGAR1kBgldIIXObzGxuDDI0G5Y51rhpIF8pB7L2Jvtg/D1NSsyU0McLbAEMa1t7EkZju71nbk7lSlZWPM588nK1r5nfE+7QbEXANiLEXGxHYVsiKTwEsiIDGVLLKIAoPjHEnw0hMbskj5YYGPABLHVE7IQ8A6EjOSL6XAU4oziPCDU0z42kNfdj43kXDZIpGyRuI7QHNbe3ZdEQyFihfRV1Mz0iomiqjNG5k7xLleyEzNew2BZ0xyAtGmo0CtirlHhdXLVRTVYp2NgEnKZC6R5c+RoZzHOe1uWzM4ygH1t1Y1LCM2REUEkVxKyoNM808zYZGguL3Rc3pa1xIDczbE6a62tsVXosalbgNJIJHekTQUUQmPW4PqjFGZDm3cOYXa31GqsnELagwObTMifI67SJZHxtDXNIJDmscSdtLeagMN4bqnYUyknEMcsMcDYJY3vlbmphG6N7w5jSOuMXAvpfVeloeWbxwvoq6mj9IqJoqkzMcyd4kyyRxGZr2OsCzpZIC0aajQK2quUeF1ctVFNVinY2AScpkLpJC58jQwyOc9rctmZhlAPrHVWRQyUERFBIREQBERAaStuCASLgi4tcabi/aqTSRvixKOKOprHOzkzirc4wzM5Dnfuxc0NMgcYyRHoAHX2V2lBscts1ja+17aX8FWmYVWz1ED6oU8cdPKZW8iSZ7pXmJ8QzZmtyMAkebdV9FKIZGMimq4airbVVET2S1TaeNjmthaKZ7om8yIttJmdG4nNf1tLK2YHiIqKWCcC3Ngjlt3cyNr7fiq9NgNdG2eCnNN6NPJM8SvMokg5/VIBG1pbJ1ukI6m7i91Z6CibDEyNgsyONsbRp6rGho28AFMiEdKIi8noIiIAiIgC8yxNzf2hWemT4pBFz2cmSF9dHStj9FhuTIwctv0nM1v33XpjgqvjVBiM7Zqe1I2nla+P0jPOZGxvu0/Q5bF+Q75wL627FKIZyiE1VZNTipqY4qSKmaOVLkfJJJG6TPJLYuf0CMWvYkuJv2S3BuJPmp3CRxfJDUz0z5CA0vNPO6MPIGly0NJtpclccmBVNPOZKJsD2SQwxSRzvkYbwBzGSCRrXFxyOAII1yjVSvDeEGmp8jy10rpJJZXtGVrpJpHSPLRuBd1hfWwCl6BEoiIvJIWkjjY21NtATYE9lz2LdaSXsbam2gvYE9mqAgcM4qM74o2wkSnP6SwuH7tyzlIccvWXPsG2tcXdpZWFVfB8AqYahs5cx0k9/TW3OW4H0JhOXXlj6OxtdpB3GtnUu2xCuZREUEhERAEREAREQBERAEREAREQBERAEREAREQBERAEREAREQBERAEREAREQBERAEREAREQBERAf/2Q=="/>
          <p:cNvSpPr>
            <a:spLocks noChangeAspect="1" noChangeArrowheads="1"/>
          </p:cNvSpPr>
          <p:nvPr/>
        </p:nvSpPr>
        <p:spPr bwMode="auto">
          <a:xfrm>
            <a:off x="84138" y="-739775"/>
            <a:ext cx="2981325" cy="1533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64" name="AutoShape 20" descr="data:image/jpeg;base64,/9j/4AAQSkZJRgABAQAAAQABAAD/2wCEAAkGBhISDxQUEhQUFBAWEBUUFBAVFBAVFRUYFBAVFBUXFBQYGyYeGBkkGRQSHy8gIycqLiwuFR4xNTAqQSYrLCkBCQoKDgwOGQ8PGiwkHyQ0LCwyLCwsLiwsKi0sKiwsKSkvLC8pLCwsLywtLCkyLCwsLCksLC8sLCksLCwsLCwsLP/AABEIAKEBOQMBIgACEQEDEQH/xAAcAAEAAgMBAQEAAAAAAAAAAAAABQYBAgQHAwj/xABEEAABAwIEAwQFCQYGAQUAAAABAAIDBBEFEiExBhMiQVFhgRQycZGSBxYjNVWCobTUFSRCUsHRM0NTYnKx8ER1hKLC/8QAGgEBAAMBAQEAAAAAAAAAAAAAAAEDBQQCBv/EADYRAAIBAgQDBQYFBAMAAAAAAAABAgMRBCExQQUSgRMiMnGRQlFhcqHRJLHB4fAUI0NiBhXS/9oADAMBAAIRAxEAPwD2+648ZxRlPTyTPuWxsLso3cf4WtHeTYDxKgeLqkMrMMLnBjPSp8xJyt1oZmtzE6WzuYNe0hVt8/7nXBziHR456Q9rr3EAxCCTMQfVYWdQvoQD3G3pR3IbL/TVro6dj6t0UchDQ+xyxte9wAY0uOvU4NB7T2C9l0mrYXujD280MDiy4LmtcSGuLb3sSDr22K4OJqiFlJMZ254iwsMQ1dIX9LWNH8ziQB4kKK4KY6MzQ1BvXgsfLITcyxublhc09oa1pYf9zHH+K5i24+BLcO4q+ZjxKA2ohldDM1tw3M2xa5l9crmOY4XvbNa5tdSyrPDbCcQxJ4N4zNTxgdgfHSM5mvf1xj7qsyMIIoKi4wglxGaiaRzoYmPdruXE5mgW3aOUTr/mW0sVOqCQiIgCIiAIiIAiIgCIiAIiIAiIgCIiAIiIAiIgCLF1m6AIsXS6AyixdLoDKIiAIiIAiIgOObDmunjlJdmjZI1oB6fpMmYkdp6BY9lz3r7VNO17HMcA5jmlrmnYhwsQR3WK+yqfyk4pWU1DJNSGFuSN7pHyZy9o6Q0wtALS7V3rabKVmQWHDaEQwsiDnvDGhoc8gvIGjczgBcgWF9zbW51XQ9undpvpp46rIKrWJzzz1rqaCoNO2KnZLJIyOJ8jnTSPbG0cwFrWgQvJ0JOYbWULMEzg+Fsp4hGwuIu5znuIL3ve4ue95sLuLiTsN+xZxetfFC98cbppA3ohbu9x0a250AuRcnYXPYuDhTE3yxyslcHzU9TJTySNblDyzK5rsuzSWSMJA0vdTZIUsk/O/DnCuLw4pNVjLJW08kMlTTiRuaVlWwvexhtkJDcwtsCBlvYL9CwvuAdRcA2IsRcX1HYVUeGnD9tYt7KD8q9XEFQDKIiAIiIAiwV8KupaxjnOPS0XJ/sobSV2Q2krs6EURw/jAqIiTYPDiHN7u0fhb3FSwXmnUjUipR0Z4pVY1YKcHdMyiIvZYEREARfKeTK0lIZMzQVR28O17G/ete3wJs7XPqiwsq8gwSsFwWsi450LIw5jsMo7x7wtTUt/mb7woCrCg60KmVSx3UsD2ntF5NbH/Oz4m/3WpxGL/Uj+Nn915PWjQqu4m4AHQeGyoniuXY1qH/H1V/yfT9z3oYlCf8yP42f3WwrY+x7Pib/dfn3DWiw29wVioQFEcXzbHqt/x5Uv8n0/c9iFSz+ZvxBbCYd494XnlEFO0YXQqt9jJrcP7P2voWgPCzdRtOu2NWp3M+UOU+yLCypKwiIgCqnyk09TNQSU9NTumdPG5heJYIxH6pBcJHDNfXbuVrRSnYEI7Eqo0nMbSEVOYD0V80Oxma0uMrSWeoXPtfstuuTFKaogrHVNPAKgSU7IZYhKyJ4MUj3RvaX9JFpZARcHQWurLZMqXIsQ3C2FvijldKGtmnqZKiRjDma0vyta0OsM1mMjBNtwV9sa4YpazL6TBHNkvk5jc2XNbNb25W+4KTAWVF7knmPD3A2HuxfEYzSwlkXoRibkFmF9O9zsvddwB8l6aAqfwz9dYt7KD8q9XFAEREAREQGpVU4xrS4sp2aucQXAW7TZo8LnX7qtE84a0udo0AknwA1VU4ehNTUvqH7NdZgPYeyxPc38XLPxrc0qEdZfRbsy+ISdRRw0NZv0itWctCHUVYGON43gAnS2ux8nXHsKvDSoHi3CubBmA647uA7S0+sP+j5Lo4axLm07STd7el3lsfdY+a8YVdhVlQ21j+q6HjBx/pq0sL7Pij5broS91lYWVpmuFgovnPLlaSq6lSNOLnLRZkpXOafrflGw3WtG+zi09/4r7UcVhc7lfOujsQ4L5KrSq04x4n7V7tf6Pbosy9NPuHaFlfOJ9wCvovroSU4qUdGc583rjnXY9cc69Mvp6kVVqCr+1TtWoKuC5pm3hjzvB8QeykpA6MCJ7GRNkz3dmc1xaSwDQHKRvdReJ1g5kgA0a8CwcTmJa0aX0G4H4qZxGgdDRUzC5pfC+Ik62cWB22l/4r622UL+z7RSOcbFz2yNdqbZbWJHiRfzVNV05Sa/mpt4KNenTUlt/wCfufTB6xwmbG5oFwXAhxPquaLbf7u/sXfw3iD44ILxjkmTl8zP1ZnzvDSGW9W5A3vqoOke4yslFiGNIJaHgavBAud/VP4KyYZhZdSwsDm3bNHITrazZ+YQLC97ae26mPJHuO18v1/YjEdrU/uxbt3rN2v7GWWXvL1RKdo1BUSnaNe4GViiWgXbGuKBdsa6o6GDV1PqsrCyvRzBERAEREAREQBERAU7hn66xb2UH5V6uKp3DP11i3soPyr1cUAREQBYQrSWQNBJNgBcnTYa3UXsQ3YrnGlcQxsLfWkdqO2wIsPM2Cl8Hw/kwsZ2gdR8Tqfx28FXsFYaqsfUOHQw2YD/APX3C59pVvWfhV2tSWIe+S8l92ZeDXb1J4p6PKPyrfqzWRtxbs2VPoneiV7o9opCLdwvq33G7fMK5WVd4ywzPFzB68e+muXt92h96942EuRVYeKOfmt16HviEJcirQXehn5rdehYb6rdRWAYlzoGuPr+q7bcdum19D5qRMiuWJpuKlfJnfSmqsFOOjzNyuSoOZ4aPaVvJU2F7Lnp5LXO5KxOI46jUlHD82Td5P8A1W3VnRCLWZ3gLWRmYEFczq3w/FBW+H4rolxfAzTpuWu1mRySWZrRSWJae9d11GTSdQdb/wAC7GVFwuPhGOp04yw0peF91++Ox6nFvM+jguWaJ3cV1CRbAr6GNWE9GeFJxIGppJDs13uURV4XMdo3/CVdbqJ4pxwUlLJMbXDbMae17tGA+F7X8LpOEbNtndh8VU5lCEU2zyLF6SWoqxTRsc50dy9gBuLWzaeFwPa5fer4WrLdNNN3CzCrf8lOEEQSVMgPNnkNnHtYDvaw3eXn2AHtV+suWGGVRczepvYnjc8NV7GnFNRyvnm99/eeFUvCNZls6mmsRbVhThiGUTOpnMdzWk9Fjm09YW/HzXujmrzX5Q6F1JWQYhE24D2tlFu0CwJPZmZmbe2hDe+yieGVNKSfmesLxqeLk6EopNp8vzLRdSRpMJmG8Tx90qYpaKQbscPJTVFXMliZIw3Y9oc06agi4XQF2RppHz9XHTm7NIj4YXdxXYxq+qKw4pTcgiIpKwiIgCIiAIiIAiIgKdwz9dYt7KD8q9XFU7hn66xb2UH5V6uKAIiIDBVd4yxDJCI2k55Daw/lB19+g8/arDI6wudB3qn4b+91zpTrFHbKDqN+n+rvd7Vw42b5VSjrPLpu/QzeIVJciow8U8um79CewDC+TA1p9c9T9vWP9tB5KTCBZXXTgoRUY6I7qVONKChHRZBfORgIIOoPYvotXKZaFhTcKeaWsdCf8N56fO+X+rfaFZH10YuC9gIcGkFzRZxaHBu/rWINt7FQ/GVCXRtlb60Z1PbY9vkbFUuOjgqIMZnlhjfKAS172Nc5hZhcZBYT6vU29xY7LEpwUZzpS0Wa8m7fQy8G3Qqzwuy70fJ7dGeiy1LXSZA4Fw1c0EXF+8diSVTA5rC5oeR0sLmhxtvZu5VHw7D44psHkjY1kkzZBLI0ND5QcNdKeY/1n9bQ65J1Cr1TG9wnbUyYTFVGaa8lTzm1bDndy3xPJvYN5ZZk0sB23WVHh8arlUcn3vftm1+l+pt89sj1Wepa22ZzW5nBoLiBcnYC51PgobA+JHT01NLy2gzTPjIEjAGBrphmGaxk/wAIdLdeq+wKhDJTGsccRNO+9NSejOmyljwWuMxhbILFxk10Ga2VcOAW9Bwa237Tlt8NfZcdPAU1e+byz28MnlmvdmenNnohqWZXEvblYSHnM2zLC5zG/TYEHXvWYaxrTZzmi4JFyBcN1cRc6gb+C86xbEooqTG4ZJGMnkmqnshLhne2SihyuazctNjrawym9rKZ4goYpK/DGysZIww1ZLHgOabQU+7ToezdXrAxpzjWvkr3+K5b+88ueVi6trmWac7LP9Tqb1/8NeryXW1eSy4JTfs/GniGLNBUVQgdkZeHJSwyMEOn0YD3Od023Xq1K67Gk7ljST90L6inCMUnFlV3ufW68x47mfXYlDQsNmMILyL6FzbvcR3tj2/5+Ol94gxhtLSyTO2Y24He46Nb5uIHmqj8l2DuLZa2XWad7sp/257vP3n/AIMG3bdU79qfr5GrgPw8J4t7ZR+Z/ZZl6paVsbGsYMrGtDWtHYALALoWoWy6TIbbzZghRvEGFCpppYTbrYQ0m+jrdLtO51j5KTWLKGrqzPUJOElKOqPO/kpxlwElFNpJE5zmA2uBms9v3XG/sd4BeiBeZ8awOoMRhr4geW92SZovYm1nA2/mZr7WX329HpKhr2Ne0hzHNDmuGxDhcEH2EKii7Xg9vy2NPiUVOUcTBZTz8pLxL1zPsiIugygiIgCIiAIiIAiIgCIiAp3DP11i3soPyr1cVTuGfrrFvZQflXq4oAsErBK1fILbqLkXRC8W4py4MrfXf0jvt/ER5aea+3DWGcmAA+u7qd7SNB5Cw96gWvFViBLj9FFtrp0nTfvdc+wK2emxj+NvvCzqMo1asqzeS7q/V9TJw0lXrzxEnku7H9X1OkLK5HYpEN5GfEFocbg/1Y/iau/tIe9Gm6sFrJep3LUrkGLwnaRnxNW4xCI/xt+IKHOL3Q7SD3XqbTRhzSCLgixHffRU3C4uRUyU7gCx7tNBZ2ml++7dPKyuJqWEaOB9hCq/EtGTGJ2mz2OB3G1xY+Rt+K+c4qlKUaazebdn7K1OPHJxisVT1g7+a9pemfQsHozenpb0+roOnS3T3aaaL5S0rXEFzWkt9UkAkewnbyW+EVbZoWvGhI1Hc4aH8V1mlHeVXU4fXqxUqdrP4mpTrQnFTjmmRssIJBIBINwSASD3juPitY6VoAAa0Bpu0ZR0k31HcdTr4nvUkaEd5/BBRDvP4LL/AOkx3Pd2t5l3aRscZpmuvma03blN2tN2ndpuNvBfR9M02NhcAhpsLi41sezZdQpB3n8FuIAtWlwvEcvLPTTUr51sR9JCyzmlrbOJLhlbZ1xY5hbXQDdSDf6LknjyOBGy1xjFGU9O+Z/qsZmt39wHiTYeav4Vz01LD1fFB/TZkyjztcq1KDx9Wmsr4KCMnKJGmVw7HEEn4I8zvM9xXpNHTtZG1jG5WMaGtaOwNAAHuAVA+S7CHPdNXS/4krnhmp2LryOF9bZrNF/5PYvRWhbdBXvN7/kd/EpRg44aGkFn8ZPxfboLLKIugyQiIgIniXBhVUksLh6zDlOlw8asIP8AyA/FVX5KMfLoX0slxLCTlad8hdYjv6Xkj7zfK/FeY8UMOHYrHWMBFPM4iUAEC/8AmeFyAHjvLXeJXPVXLJVPXyNfAvt6U8I9X3o/MtuqyPTw5ZXzheHNBaQQRcEbEHYjwX0XQZAREQBERAEREAREQBERAU7hn66xb2UH5V6uJVO4Z+usW9lB+VergSgPm9QPEuIcqE2Nnu6W/wBT5D+inXlU2sd6TXBo1jj37unf8bBZ2OqOEOWOsskZPEqrhT5Y+KWS679D74NQ8uHUdTuo+FxoPd/VbVCkZgo6oWfUgoRUVsZdWmqUFBbEXVyAbkC5AFyBcnYC+58FHTnqC+fFf/pv/cKf/tyjpa+aR7+S2MsjkdH1l+Z72AZwLCzRc21vss6rQc4qSf8ALmPXouSUk/XzLDApKBValx1pyPtaGSldM3fNdhaXNvts7u7Cu/CMYlkNOwsa2V75WzM6jk5LbnLrpcuh79H7K6lRlCPNLJfz7HVhaEskW6lbpddRhDmlp2cCD5r4DSwXXErOGJ1XLET9rT5V9z6iSUEqPu183qQHDUxgqJKd/abt9oH4XbY+SuIVT4roiMk7NHsIBPhfpPkf+1YcKrhNE147Rr4EaEe9a2CfZylQe2a8n9ijh77GUsM9s18r+2h2oiLSNcIixdAfKpju0j3e1ea8c1klVUQYdEdS8OlIubfy3Hc0ZnG/+3bt9AxvFGU9PJM/1WMLrXtc7NaPEkgD2qg/JxRufJLXS6ySSOa0kba3kI94aLbBtu2wxOIKlRqxxEm1lZ29za/I2eGrs4TxLXh8PzPT0WZ6Hh1E2GJkTBZjGhrRpsBbXxXUFq1bBbStbIx2222zKIikgIiIBZQfGOBiqopIwLvyl0e3rtF26+J09hKnFq9RJKSsyylUlSmpx1Tv6FI+SzHDLSmF9+ZAcutgSw3y3G922c03HYPFXleX4y04XjDagaUtTcSAaAXtzPDQlrx7XDTc+nNkBVNFu3K9Ud/Eqce0Ven4ama+D9pdGbIiK8zAiIgCLCIDKLF0ugMoiICncM/XWLeyg/KvVwKp/DP11i3soPyr1cHICH4jxLkwOI9Z3S32nt8t/JR3DeHcuHM4db+rxA/hB7fHzXPi7jVVrYW6xxnqO473f0b5ndWR8R7uzuWSv71aVTaOS89zEj+IxEqvsx7q8/af6HBOo2oUrNA7sB9xUfPSSfyO9xVNeEnsc+IpzeiZW8boOby+rLy6iOba9+WT076Xvuoeowp7Xu5UvLbI4uc0sDi1xaA5zDfQmwOoOqtlRh8v+m/4Xf2UfLhM9x9E/wCB39lmTdeOUYv0MStHERyjF+hGSYC1zIGNOVkThpa+aMNyuYf+Qy39insHwUNqpKnNcOjADLDpdpzHg97gyIfdWIcNl7Y3D7rgps07gxrWtJ7yAVz1p1ppYdXvLXy1b6mxwuFWN6s07R0y1bNoTc3XfCuOCmcP4T7iu6GI9x9y+hw9NxSSR3UYybu0fWSAPa5rtWuBBHtFlXeE5zFPJTv0Oa7R4ga6+Lcp8laGNKrXFlI6N7KmPRzXAO//ACf6feVmKThy117Ovk9fuTjIuny4mKzhr8YvX01LYi5aCsEsbXt2c2/iO8HxXSCtGMlJXRqxkpJSWjMrUlbLjxSvZBC+WQ2YxhcfIbDxOw8SFN7HtJydlqyi/KVib55YKCDV8jmuktc2F+gOA7Bq83/lae4q50OEMhpmQsFmxsDW7XNtyfEm5PiSqR8m+HvqJ5sQmHU97mRX1t2OLT3AWYLdzhpqvR1xujHEQlz6Sy6Grj59ioYWD8Gb+Mnr6aHPQyXFu0LqC4ZBkkv2HddwK5OF1JKDw9TxU8vNbP0M2azutzKIi1ysIiIAsFZRAV3jfARV0cjLfSNHMjOvrMF7WHeLt2O/gFHfJhjpnogxx+khIjN7XLbXjJG+126j+H2q5ZV5dUD9lY0H3y0lVe/Y1uZwzb6DK8h3g152C56ncmp9Ga2E/EYeeGeq70eniXVfkeohZWrCtl0GSEREBgqpYhRsrcRkp5jIYIKSGQRNklja988svU4xuBdlEIABNuoq22UFjGC1BnFRSSxxzGHlSNmjfJG9ofnYeh7XNc0uk7bHPrspRDPjwZUksqYS57xTVssDXvcXvLAyOVgc86usJQ2516VyYhRMrcRlp5jIYIKWGTlNllja588svU7luBdlEDQATpmPeu2LAp4qR7IZ2+lvmMz6h0Yylz5muktHrYcsFgGttFvi+C1BnFRSyxxymIRSNmjfJG9rZM7D0Pa5rm5pO3XPrspvmQfPgupcWVMJc94pq2WBr3uL3lgbHKwOeTd1myhtzr0qxqMwDCDTxFrn8yV8j5ZZcuUOfI65IZc5QBYAX2aFJXUM9IojKiopMVr5fQqqeKcUnLkgFOR9DTlr755Wnd1vIqSk4uncCG4fWxnKbSSNpcjbA6uyzOcfYASVaLI8LzJXTR5knKLSdig4HictNnvQV0rnH/FYynykb6cyZrtybmw891L/ADzm+zMR+Gi/UKzALYBV0aSowUI7FWHoxoU1Tjoir/POX7MxH4KL9Qq/JxpUftho9DxDl/s559E/drl3pUdpsnPyEAXZe9+q1rL0gqIfgAOINrM5uKN1Nysot1TslzZr79FrW7d1aXkcOM5fszEfgov1CfPOX7MxH4KL9QrOCtkBXKbHpJw5po6uAhuYc5kAD7fwtLJHC+2htv7bc0XF0rWgfszEfho/1CtRasgLljhoKvKvq2kvJfA9XysVf55zfZmI/BRfqE+ec32ZiPwUX6hWlF1Hkqx4zm+zMR+Gj/UL4VfFMkkbmOwvEcrmkHoou3/5CuCwQoaTVmQ0mmmUXAsXqKaIg0dXK0uuGMZCHxmwuHh8jR3eqSL33WOJeNJ/QqnLQYhE4Us2WcilaIzyXWeXNnJaGmxuNdFeQ1cWM4aKimngzZebBJFmsDl5kbmZrdtsyqo0uygoJ6FOHoqhTVNO6X8+hWMD40nNJBmw/EZHejxXly0hDzym3fd09zc63OuqieNsQrq2ARQ0FXG3Nnk5jacF2UdDW5ZXDckm9vVHivQcLoxDBFFfNy4mR5joXZGBt7eNrrqsrJw51Znbh6zoVFUik2veU3CuIX08DIWYXiORjA0dFFc23J/eNybnzXX885vszEfgo/1CtAWV6StkVyk5NyerKnJxXK+zf2biAuR1FtHYa7m1RsvtNxRLE4sFDWzBpI5sbKfIbG3TnmaSPGyspCALm/podt261tbzIvlYrHz0m+zMR+Gi/UJ89JvszEfhov1CtCLpIKt89JvszEfgov1CHjSb7MxH4aP9QrTZakoDznhTjWoL63NR4hMBiMoaB6M7kt5MNoTmnGUg3Nm3HXvqVYPnpN9mYj8NF+oUhgOBCmdUuD8/pFZJU+qBlMkcbMo11ty9/FS4QFY+ek32ZiPw0X6hV7jKqlrqbljDa9soeHRvc2kDWm9jmInJylpd2FekrFl5lFSVmW0asqNSNSGqzPL6zibEocLsKWriqoGB3pBZSOgc2Ik2lzyh2UsFiQAQdRe1jGcE/Ls6okZBPSSvmNhzKUF9zdoLnQnVrbXJIcbW2XqPEGAR1kBgldIIXObzGxuDDI0G5Y51rhpIF8pB7L2Jvtg/D1NSsyU0McLbAEMa1t7EkZju71nbk7lSlZWPM588nK1r5nfE+7QbEXANiLEXGxHYVsiKTwEsiIDGVLLKIAoPjHEnw0hMbskj5YYGPABLHVE7IQ8A6EjOSL6XAU4oziPCDU0z42kNfdj43kXDZIpGyRuI7QHNbe3ZdEQyFihfRV1Mz0iomiqjNG5k7xLleyEzNew2BZ0xyAtGmo0CtirlHhdXLVRTVYp2NgEnKZC6R5c+RoZzHOe1uWzM4ygH1t1Y1LCM2REUEkVxKyoNM808zYZGguL3Rc3pa1xIDczbE6a62tsVXosalbgNJIJHekTQUUQmPW4PqjFGZDm3cOYXa31GqsnELagwObTMifI67SJZHxtDXNIJDmscSdtLeagMN4bqnYUyknEMcsMcDYJY3vlbmphG6N7w5jSOuMXAvpfVeloeWbxwvoq6mj9IqJoqkzMcyd4kyyRxGZr2OsCzpZIC0aajQK2quUeF1ctVFNVinY2AScpkLpJC58jQwyOc9rctmZhlAPrHVWRQyUERFBIREQBERAaStuCASLgi4tcabi/aqTSRvixKOKOprHOzkzirc4wzM5Dnfuxc0NMgcYyRHoAHX2V2lBscts1ja+17aX8FWmYVWz1ED6oU8cdPKZW8iSZ7pXmJ8QzZmtyMAkebdV9FKIZGMimq4airbVVET2S1TaeNjmthaKZ7om8yIttJmdG4nNf1tLK2YHiIqKWCcC3Ngjlt3cyNr7fiq9NgNdG2eCnNN6NPJM8SvMokg5/VIBG1pbJ1ukI6m7i91Z6CibDEyNgsyONsbRp6rGho28AFMiEdKIi8noIiIAiIgC8yxNzf2hWemT4pBFz2cmSF9dHStj9FhuTIwctv0nM1v33XpjgqvjVBiM7Zqe1I2nla+P0jPOZGxvu0/Q5bF+Q75wL627FKIZyiE1VZNTipqY4qSKmaOVLkfJJJG6TPJLYuf0CMWvYkuJv2S3BuJPmp3CRxfJDUz0z5CA0vNPO6MPIGly0NJtpclccmBVNPOZKJsD2SQwxSRzvkYbwBzGSCRrXFxyOAII1yjVSvDeEGmp8jy10rpJJZXtGVrpJpHSPLRuBd1hfWwCl6BEoiIvJIWkjjY21NtATYE9lz2LdaSXsbam2gvYE9mqAgcM4qM74o2wkSnP6SwuH7tyzlIccvWXPsG2tcXdpZWFVfB8AqYahs5cx0k9/TW3OW4H0JhOXXlj6OxtdpB3GtnUu2xCuZREUEhERAEREAREQBERAEREAREQBERAEREAREQBERAEREAREQBERAEREAREQBERAEREAREQBERAf/2Q=="/>
          <p:cNvSpPr>
            <a:spLocks noChangeAspect="1" noChangeArrowheads="1"/>
          </p:cNvSpPr>
          <p:nvPr/>
        </p:nvSpPr>
        <p:spPr bwMode="auto">
          <a:xfrm>
            <a:off x="84138" y="-739775"/>
            <a:ext cx="2981325" cy="1533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66" name="AutoShape 22" descr="data:image/jpeg;base64,/9j/4AAQSkZJRgABAQAAAQABAAD/2wCEAAkGBhISDxQUEhQUFBAWEBUUFBAVFBAVFRUYFBAVFBUXFBQYGyYeGBkkGRQSHy8gIycqLiwuFR4xNTAqQSYrLCkBCQoKDgwOGQ8PGiwkHyQ0LCwyLCwsLiwsKi0sKiwsKSkvLC8pLCwsLywtLCkyLCwsLCksLC8sLCksLCwsLCwsLP/AABEIAKEBOQMBIgACEQEDEQH/xAAcAAEAAgMBAQEAAAAAAAAAAAAABQYBAgQHAwj/xABEEAABAwIEAwQFCQYGAQUAAAABAAIDBBEFEiExBhMiQVFhgRQycZGSBxYjNVWCobTUFSRCUsHRM0NTYnKx8ER1hKLC/8QAGgEBAAMBAQEAAAAAAAAAAAAAAAEDBQQCBv/EADYRAAIBAgQDBQYFBAMAAAAAAAABAgMRBCExQQUSgRMiMnGRQlFhcqHRJLHB4fAUI0NiBhXS/9oADAMBAAIRAxEAPwD2+648ZxRlPTyTPuWxsLso3cf4WtHeTYDxKgeLqkMrMMLnBjPSp8xJyt1oZmtzE6WzuYNe0hVt8/7nXBziHR456Q9rr3EAxCCTMQfVYWdQvoQD3G3pR3IbL/TVro6dj6t0UchDQ+xyxte9wAY0uOvU4NB7T2C9l0mrYXujD280MDiy4LmtcSGuLb3sSDr22K4OJqiFlJMZ254iwsMQ1dIX9LWNH8ziQB4kKK4KY6MzQ1BvXgsfLITcyxublhc09oa1pYf9zHH+K5i24+BLcO4q+ZjxKA2ohldDM1tw3M2xa5l9crmOY4XvbNa5tdSyrPDbCcQxJ4N4zNTxgdgfHSM5mvf1xj7qsyMIIoKi4wglxGaiaRzoYmPdruXE5mgW3aOUTr/mW0sVOqCQiIgCIiAIiIAiIgCIiAIiIAiIgCIiAIiIAiIgCLF1m6AIsXS6AyixdLoDKIiAIiIAiIgOObDmunjlJdmjZI1oB6fpMmYkdp6BY9lz3r7VNO17HMcA5jmlrmnYhwsQR3WK+yqfyk4pWU1DJNSGFuSN7pHyZy9o6Q0wtALS7V3rabKVmQWHDaEQwsiDnvDGhoc8gvIGjczgBcgWF9zbW51XQ9undpvpp46rIKrWJzzz1rqaCoNO2KnZLJIyOJ8jnTSPbG0cwFrWgQvJ0JOYbWULMEzg+Fsp4hGwuIu5znuIL3ve4ue95sLuLiTsN+xZxetfFC98cbppA3ohbu9x0a250AuRcnYXPYuDhTE3yxyslcHzU9TJTySNblDyzK5rsuzSWSMJA0vdTZIUsk/O/DnCuLw4pNVjLJW08kMlTTiRuaVlWwvexhtkJDcwtsCBlvYL9CwvuAdRcA2IsRcX1HYVUeGnD9tYt7KD8q9XEFQDKIiAIiIAiwV8KupaxjnOPS0XJ/sobSV2Q2krs6EURw/jAqIiTYPDiHN7u0fhb3FSwXmnUjUipR0Z4pVY1YKcHdMyiIvZYEREARfKeTK0lIZMzQVR28O17G/ete3wJs7XPqiwsq8gwSsFwWsi450LIw5jsMo7x7wtTUt/mb7woCrCg60KmVSx3UsD2ntF5NbH/Oz4m/3WpxGL/Uj+Nn915PWjQqu4m4AHQeGyoniuXY1qH/H1V/yfT9z3oYlCf8yP42f3WwrY+x7Pib/dfn3DWiw29wVioQFEcXzbHqt/x5Uv8n0/c9iFSz+ZvxBbCYd494XnlEFO0YXQqt9jJrcP7P2voWgPCzdRtOu2NWp3M+UOU+yLCypKwiIgCqnyk09TNQSU9NTumdPG5heJYIxH6pBcJHDNfXbuVrRSnYEI7Eqo0nMbSEVOYD0V80Oxma0uMrSWeoXPtfstuuTFKaogrHVNPAKgSU7IZYhKyJ4MUj3RvaX9JFpZARcHQWurLZMqXIsQ3C2FvijldKGtmnqZKiRjDma0vyta0OsM1mMjBNtwV9sa4YpazL6TBHNkvk5jc2XNbNb25W+4KTAWVF7knmPD3A2HuxfEYzSwlkXoRibkFmF9O9zsvddwB8l6aAqfwz9dYt7KD8q9XFAEREAREQGpVU4xrS4sp2aucQXAW7TZo8LnX7qtE84a0udo0AknwA1VU4ehNTUvqH7NdZgPYeyxPc38XLPxrc0qEdZfRbsy+ISdRRw0NZv0itWctCHUVYGON43gAnS2ux8nXHsKvDSoHi3CubBmA647uA7S0+sP+j5Lo4axLm07STd7el3lsfdY+a8YVdhVlQ21j+q6HjBx/pq0sL7Pij5broS91lYWVpmuFgovnPLlaSq6lSNOLnLRZkpXOafrflGw3WtG+zi09/4r7UcVhc7lfOujsQ4L5KrSq04x4n7V7tf6Pbosy9NPuHaFlfOJ9wCvovroSU4qUdGc583rjnXY9cc69Mvp6kVVqCr+1TtWoKuC5pm3hjzvB8QeykpA6MCJ7GRNkz3dmc1xaSwDQHKRvdReJ1g5kgA0a8CwcTmJa0aX0G4H4qZxGgdDRUzC5pfC+Ik62cWB22l/4r622UL+z7RSOcbFz2yNdqbZbWJHiRfzVNV05Sa/mpt4KNenTUlt/wCfufTB6xwmbG5oFwXAhxPquaLbf7u/sXfw3iD44ILxjkmTl8zP1ZnzvDSGW9W5A3vqoOke4yslFiGNIJaHgavBAud/VP4KyYZhZdSwsDm3bNHITrazZ+YQLC97ae26mPJHuO18v1/YjEdrU/uxbt3rN2v7GWWXvL1RKdo1BUSnaNe4GViiWgXbGuKBdsa6o6GDV1PqsrCyvRzBERAEREAREQBERAU7hn66xb2UH5V6uKp3DP11i3soPyr1cUAREQBYQrSWQNBJNgBcnTYa3UXsQ3YrnGlcQxsLfWkdqO2wIsPM2Cl8Hw/kwsZ2gdR8Tqfx28FXsFYaqsfUOHQw2YD/APX3C59pVvWfhV2tSWIe+S8l92ZeDXb1J4p6PKPyrfqzWRtxbs2VPoneiV7o9opCLdwvq33G7fMK5WVd4ywzPFzB68e+muXt92h96942EuRVYeKOfmt16HviEJcirQXehn5rdehYb6rdRWAYlzoGuPr+q7bcdum19D5qRMiuWJpuKlfJnfSmqsFOOjzNyuSoOZ4aPaVvJU2F7Lnp5LXO5KxOI46jUlHD82Td5P8A1W3VnRCLWZ3gLWRmYEFczq3w/FBW+H4rolxfAzTpuWu1mRySWZrRSWJae9d11GTSdQdb/wAC7GVFwuPhGOp04yw0peF91++Ox6nFvM+jguWaJ3cV1CRbAr6GNWE9GeFJxIGppJDs13uURV4XMdo3/CVdbqJ4pxwUlLJMbXDbMae17tGA+F7X8LpOEbNtndh8VU5lCEU2zyLF6SWoqxTRsc50dy9gBuLWzaeFwPa5fer4WrLdNNN3CzCrf8lOEEQSVMgPNnkNnHtYDvaw3eXn2AHtV+suWGGVRczepvYnjc8NV7GnFNRyvnm99/eeFUvCNZls6mmsRbVhThiGUTOpnMdzWk9Fjm09YW/HzXujmrzX5Q6F1JWQYhE24D2tlFu0CwJPZmZmbe2hDe+yieGVNKSfmesLxqeLk6EopNp8vzLRdSRpMJmG8Tx90qYpaKQbscPJTVFXMliZIw3Y9oc06agi4XQF2RppHz9XHTm7NIj4YXdxXYxq+qKw4pTcgiIpKwiIgCIiAIiIAiIgKdwz9dYt7KD8q9XFU7hn66xb2UH5V6uKAIiIDBVd4yxDJCI2k55Daw/lB19+g8/arDI6wudB3qn4b+91zpTrFHbKDqN+n+rvd7Vw42b5VSjrPLpu/QzeIVJciow8U8um79CewDC+TA1p9c9T9vWP9tB5KTCBZXXTgoRUY6I7qVONKChHRZBfORgIIOoPYvotXKZaFhTcKeaWsdCf8N56fO+X+rfaFZH10YuC9gIcGkFzRZxaHBu/rWINt7FQ/GVCXRtlb60Z1PbY9vkbFUuOjgqIMZnlhjfKAS172Nc5hZhcZBYT6vU29xY7LEpwUZzpS0Wa8m7fQy8G3Qqzwuy70fJ7dGeiy1LXSZA4Fw1c0EXF+8diSVTA5rC5oeR0sLmhxtvZu5VHw7D44psHkjY1kkzZBLI0ND5QcNdKeY/1n9bQ65J1Cr1TG9wnbUyYTFVGaa8lTzm1bDndy3xPJvYN5ZZk0sB23WVHh8arlUcn3vftm1+l+pt89sj1Wepa22ZzW5nBoLiBcnYC51PgobA+JHT01NLy2gzTPjIEjAGBrphmGaxk/wAIdLdeq+wKhDJTGsccRNO+9NSejOmyljwWuMxhbILFxk10Ga2VcOAW9Bwa237Tlt8NfZcdPAU1e+byz28MnlmvdmenNnohqWZXEvblYSHnM2zLC5zG/TYEHXvWYaxrTZzmi4JFyBcN1cRc6gb+C86xbEooqTG4ZJGMnkmqnshLhne2SihyuazctNjrawym9rKZ4goYpK/DGysZIww1ZLHgOabQU+7ToezdXrAxpzjWvkr3+K5b+88ueVi6trmWac7LP9Tqb1/8NeryXW1eSy4JTfs/GniGLNBUVQgdkZeHJSwyMEOn0YD3Od023Xq1K67Gk7ljST90L6inCMUnFlV3ufW68x47mfXYlDQsNmMILyL6FzbvcR3tj2/5+Ol94gxhtLSyTO2Y24He46Nb5uIHmqj8l2DuLZa2XWad7sp/257vP3n/AIMG3bdU79qfr5GrgPw8J4t7ZR+Z/ZZl6paVsbGsYMrGtDWtHYALALoWoWy6TIbbzZghRvEGFCpppYTbrYQ0m+jrdLtO51j5KTWLKGrqzPUJOElKOqPO/kpxlwElFNpJE5zmA2uBms9v3XG/sd4BeiBeZ8awOoMRhr4geW92SZovYm1nA2/mZr7WX329HpKhr2Ne0hzHNDmuGxDhcEH2EKii7Xg9vy2NPiUVOUcTBZTz8pLxL1zPsiIugygiIgCIiAIiIAiIgCIiAp3DP11i3soPyr1cVTuGfrrFvZQflXq4oAsErBK1fILbqLkXRC8W4py4MrfXf0jvt/ER5aea+3DWGcmAA+u7qd7SNB5Cw96gWvFViBLj9FFtrp0nTfvdc+wK2emxj+NvvCzqMo1asqzeS7q/V9TJw0lXrzxEnku7H9X1OkLK5HYpEN5GfEFocbg/1Y/iau/tIe9Gm6sFrJep3LUrkGLwnaRnxNW4xCI/xt+IKHOL3Q7SD3XqbTRhzSCLgixHffRU3C4uRUyU7gCx7tNBZ2ml++7dPKyuJqWEaOB9hCq/EtGTGJ2mz2OB3G1xY+Rt+K+c4qlKUaazebdn7K1OPHJxisVT1g7+a9pemfQsHozenpb0+roOnS3T3aaaL5S0rXEFzWkt9UkAkewnbyW+EVbZoWvGhI1Hc4aH8V1mlHeVXU4fXqxUqdrP4mpTrQnFTjmmRssIJBIBINwSASD3juPitY6VoAAa0Bpu0ZR0k31HcdTr4nvUkaEd5/BBRDvP4LL/AOkx3Pd2t5l3aRscZpmuvma03blN2tN2ndpuNvBfR9M02NhcAhpsLi41sezZdQpB3n8FuIAtWlwvEcvLPTTUr51sR9JCyzmlrbOJLhlbZ1xY5hbXQDdSDf6LknjyOBGy1xjFGU9O+Z/qsZmt39wHiTYeav4Vz01LD1fFB/TZkyjztcq1KDx9Wmsr4KCMnKJGmVw7HEEn4I8zvM9xXpNHTtZG1jG5WMaGtaOwNAAHuAVA+S7CHPdNXS/4krnhmp2LryOF9bZrNF/5PYvRWhbdBXvN7/kd/EpRg44aGkFn8ZPxfboLLKIugyQiIgIniXBhVUksLh6zDlOlw8asIP8AyA/FVX5KMfLoX0slxLCTlad8hdYjv6Xkj7zfK/FeY8UMOHYrHWMBFPM4iUAEC/8AmeFyAHjvLXeJXPVXLJVPXyNfAvt6U8I9X3o/MtuqyPTw5ZXzheHNBaQQRcEbEHYjwX0XQZAREQBERAEREAREQBERAU7hn66xb2UH5V6uJVO4Z+usW9lB+VergSgPm9QPEuIcqE2Nnu6W/wBT5D+inXlU2sd6TXBo1jj37unf8bBZ2OqOEOWOsskZPEqrhT5Y+KWS679D74NQ8uHUdTuo+FxoPd/VbVCkZgo6oWfUgoRUVsZdWmqUFBbEXVyAbkC5AFyBcnYC+58FHTnqC+fFf/pv/cKf/tyjpa+aR7+S2MsjkdH1l+Z72AZwLCzRc21vss6rQc4qSf8ALmPXouSUk/XzLDApKBValx1pyPtaGSldM3fNdhaXNvts7u7Cu/CMYlkNOwsa2V75WzM6jk5LbnLrpcuh79H7K6lRlCPNLJfz7HVhaEskW6lbpddRhDmlp2cCD5r4DSwXXErOGJ1XLET9rT5V9z6iSUEqPu183qQHDUxgqJKd/abt9oH4XbY+SuIVT4roiMk7NHsIBPhfpPkf+1YcKrhNE147Rr4EaEe9a2CfZylQe2a8n9ijh77GUsM9s18r+2h2oiLSNcIixdAfKpju0j3e1ea8c1klVUQYdEdS8OlIubfy3Hc0ZnG/+3bt9AxvFGU9PJM/1WMLrXtc7NaPEkgD2qg/JxRufJLXS6ySSOa0kba3kI94aLbBtu2wxOIKlRqxxEm1lZ29za/I2eGrs4TxLXh8PzPT0WZ6Hh1E2GJkTBZjGhrRpsBbXxXUFq1bBbStbIx2222zKIikgIiIBZQfGOBiqopIwLvyl0e3rtF26+J09hKnFq9RJKSsyylUlSmpx1Tv6FI+SzHDLSmF9+ZAcutgSw3y3G922c03HYPFXleX4y04XjDagaUtTcSAaAXtzPDQlrx7XDTc+nNkBVNFu3K9Ud/Eqce0Ven4ama+D9pdGbIiK8zAiIgCLCIDKLF0ugMoiICncM/XWLeyg/KvVwKp/DP11i3soPyr1cHICH4jxLkwOI9Z3S32nt8t/JR3DeHcuHM4db+rxA/hB7fHzXPi7jVVrYW6xxnqO473f0b5ndWR8R7uzuWSv71aVTaOS89zEj+IxEqvsx7q8/af6HBOo2oUrNA7sB9xUfPSSfyO9xVNeEnsc+IpzeiZW8boOby+rLy6iOba9+WT076Xvuoeowp7Xu5UvLbI4uc0sDi1xaA5zDfQmwOoOqtlRh8v+m/4Xf2UfLhM9x9E/wCB39lmTdeOUYv0MStHERyjF+hGSYC1zIGNOVkThpa+aMNyuYf+Qy39insHwUNqpKnNcOjADLDpdpzHg97gyIfdWIcNl7Y3D7rgps07gxrWtJ7yAVz1p1ppYdXvLXy1b6mxwuFWN6s07R0y1bNoTc3XfCuOCmcP4T7iu6GI9x9y+hw9NxSSR3UYybu0fWSAPa5rtWuBBHtFlXeE5zFPJTv0Oa7R4ga6+Lcp8laGNKrXFlI6N7KmPRzXAO//ACf6feVmKThy117Ovk9fuTjIuny4mKzhr8YvX01LYi5aCsEsbXt2c2/iO8HxXSCtGMlJXRqxkpJSWjMrUlbLjxSvZBC+WQ2YxhcfIbDxOw8SFN7HtJydlqyi/KVib55YKCDV8jmuktc2F+gOA7Bq83/lae4q50OEMhpmQsFmxsDW7XNtyfEm5PiSqR8m+HvqJ5sQmHU97mRX1t2OLT3AWYLdzhpqvR1xujHEQlz6Sy6Grj59ioYWD8Gb+Mnr6aHPQyXFu0LqC4ZBkkv2HddwK5OF1JKDw9TxU8vNbP0M2azutzKIi1ysIiIAsFZRAV3jfARV0cjLfSNHMjOvrMF7WHeLt2O/gFHfJhjpnogxx+khIjN7XLbXjJG+126j+H2q5ZV5dUD9lY0H3y0lVe/Y1uZwzb6DK8h3g152C56ncmp9Ga2E/EYeeGeq70eniXVfkeohZWrCtl0GSEREBgqpYhRsrcRkp5jIYIKSGQRNklja988svU4xuBdlEIABNuoq22UFjGC1BnFRSSxxzGHlSNmjfJG9ofnYeh7XNc0uk7bHPrspRDPjwZUksqYS57xTVssDXvcXvLAyOVgc86usJQ2516VyYhRMrcRlp5jIYIKWGTlNllja588svU7luBdlEDQATpmPeu2LAp4qR7IZ2+lvmMz6h0Yylz5muktHrYcsFgGttFvi+C1BnFRSyxxymIRSNmjfJG9rZM7D0Pa5rm5pO3XPrspvmQfPgupcWVMJc94pq2WBr3uL3lgbHKwOeTd1myhtzr0qxqMwDCDTxFrn8yV8j5ZZcuUOfI65IZc5QBYAX2aFJXUM9IojKiopMVr5fQqqeKcUnLkgFOR9DTlr755Wnd1vIqSk4uncCG4fWxnKbSSNpcjbA6uyzOcfYASVaLI8LzJXTR5knKLSdig4HictNnvQV0rnH/FYynykb6cyZrtybmw891L/ADzm+zMR+Gi/UKzALYBV0aSowUI7FWHoxoU1Tjoir/POX7MxH4KL9Qq/JxpUftho9DxDl/s559E/drl3pUdpsnPyEAXZe9+q1rL0gqIfgAOINrM5uKN1Nysot1TslzZr79FrW7d1aXkcOM5fszEfgov1CfPOX7MxH4KL9QrOCtkBXKbHpJw5po6uAhuYc5kAD7fwtLJHC+2htv7bc0XF0rWgfszEfho/1CtRasgLljhoKvKvq2kvJfA9XysVf55zfZmI/BRfqE+ec32ZiPwUX6hWlF1Hkqx4zm+zMR+Gj/UL4VfFMkkbmOwvEcrmkHoou3/5CuCwQoaTVmQ0mmmUXAsXqKaIg0dXK0uuGMZCHxmwuHh8jR3eqSL33WOJeNJ/QqnLQYhE4Us2WcilaIzyXWeXNnJaGmxuNdFeQ1cWM4aKimngzZebBJFmsDl5kbmZrdtsyqo0uygoJ6FOHoqhTVNO6X8+hWMD40nNJBmw/EZHejxXly0hDzym3fd09zc63OuqieNsQrq2ARQ0FXG3Nnk5jacF2UdDW5ZXDckm9vVHivQcLoxDBFFfNy4mR5joXZGBt7eNrrqsrJw51Znbh6zoVFUik2veU3CuIX08DIWYXiORjA0dFFc23J/eNybnzXX885vszEfgo/1CtAWV6StkVyk5NyerKnJxXK+zf2biAuR1FtHYa7m1RsvtNxRLE4sFDWzBpI5sbKfIbG3TnmaSPGyspCALm/podt261tbzIvlYrHz0m+zMR+Gi/UJ89JvszEfhov1CtCLpIKt89JvszEfgov1CHjSb7MxH4aP9QrTZakoDznhTjWoL63NR4hMBiMoaB6M7kt5MNoTmnGUg3Nm3HXvqVYPnpN9mYj8NF+oUhgOBCmdUuD8/pFZJU+qBlMkcbMo11ty9/FS4QFY+ek32ZiPw0X6hV7jKqlrqbljDa9soeHRvc2kDWm9jmInJylpd2FekrFl5lFSVmW0asqNSNSGqzPL6zibEocLsKWriqoGB3pBZSOgc2Ik2lzyh2UsFiQAQdRe1jGcE/Ls6okZBPSSvmNhzKUF9zdoLnQnVrbXJIcbW2XqPEGAR1kBgldIIXObzGxuDDI0G5Y51rhpIF8pB7L2Jvtg/D1NSsyU0McLbAEMa1t7EkZju71nbk7lSlZWPM588nK1r5nfE+7QbEXANiLEXGxHYVsiKTwEsiIDGVLLKIAoPjHEnw0hMbskj5YYGPABLHVE7IQ8A6EjOSL6XAU4oziPCDU0z42kNfdj43kXDZIpGyRuI7QHNbe3ZdEQyFihfRV1Mz0iomiqjNG5k7xLleyEzNew2BZ0xyAtGmo0CtirlHhdXLVRTVYp2NgEnKZC6R5c+RoZzHOe1uWzM4ygH1t1Y1LCM2REUEkVxKyoNM808zYZGguL3Rc3pa1xIDczbE6a62tsVXosalbgNJIJHekTQUUQmPW4PqjFGZDm3cOYXa31GqsnELagwObTMifI67SJZHxtDXNIJDmscSdtLeagMN4bqnYUyknEMcsMcDYJY3vlbmphG6N7w5jSOuMXAvpfVeloeWbxwvoq6mj9IqJoqkzMcyd4kyyRxGZr2OsCzpZIC0aajQK2quUeF1ctVFNVinY2AScpkLpJC58jQwyOc9rctmZhlAPrHVWRQyUERFBIREQBERAaStuCASLgi4tcabi/aqTSRvixKOKOprHOzkzirc4wzM5Dnfuxc0NMgcYyRHoAHX2V2lBscts1ja+17aX8FWmYVWz1ED6oU8cdPKZW8iSZ7pXmJ8QzZmtyMAkebdV9FKIZGMimq4airbVVET2S1TaeNjmthaKZ7om8yIttJmdG4nNf1tLK2YHiIqKWCcC3Ngjlt3cyNr7fiq9NgNdG2eCnNN6NPJM8SvMokg5/VIBG1pbJ1ukI6m7i91Z6CibDEyNgsyONsbRp6rGho28AFMiEdKIi8noIiIAiIgC8yxNzf2hWemT4pBFz2cmSF9dHStj9FhuTIwctv0nM1v33XpjgqvjVBiM7Zqe1I2nla+P0jPOZGxvu0/Q5bF+Q75wL627FKIZyiE1VZNTipqY4qSKmaOVLkfJJJG6TPJLYuf0CMWvYkuJv2S3BuJPmp3CRxfJDUz0z5CA0vNPO6MPIGly0NJtpclccmBVNPOZKJsD2SQwxSRzvkYbwBzGSCRrXFxyOAII1yjVSvDeEGmp8jy10rpJJZXtGVrpJpHSPLRuBd1hfWwCl6BEoiIvJIWkjjY21NtATYE9lz2LdaSXsbam2gvYE9mqAgcM4qM74o2wkSnP6SwuH7tyzlIccvWXPsG2tcXdpZWFVfB8AqYahs5cx0k9/TW3OW4H0JhOXXlj6OxtdpB3GtnUu2xCuZREUEhERAEREAREQBERAEREAREQBERAEREAREQBERAEREAREQBERAEREAREQBERAEREAREQBERAf/2Q=="/>
          <p:cNvSpPr>
            <a:spLocks noChangeAspect="1" noChangeArrowheads="1"/>
          </p:cNvSpPr>
          <p:nvPr/>
        </p:nvSpPr>
        <p:spPr bwMode="auto">
          <a:xfrm>
            <a:off x="84138" y="-739775"/>
            <a:ext cx="2981325" cy="1533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367" name="Picture 23"/>
          <p:cNvPicPr>
            <a:picLocks noChangeAspect="1" noChangeArrowheads="1"/>
          </p:cNvPicPr>
          <p:nvPr/>
        </p:nvPicPr>
        <p:blipFill>
          <a:blip r:embed="rId4"/>
          <a:srcRect/>
          <a:stretch>
            <a:fillRect/>
          </a:stretch>
        </p:blipFill>
        <p:spPr bwMode="auto">
          <a:xfrm>
            <a:off x="5336859" y="1229679"/>
            <a:ext cx="2631342" cy="1353502"/>
          </a:xfrm>
          <a:prstGeom prst="rect">
            <a:avLst/>
          </a:prstGeom>
          <a:ln>
            <a:noFill/>
          </a:ln>
          <a:effectLst>
            <a:outerShdw blurRad="190500" algn="tl" rotWithShape="0">
              <a:srgbClr val="000000">
                <a:alpha val="70000"/>
              </a:srgbClr>
            </a:outerShdw>
          </a:effectLst>
        </p:spPr>
      </p:pic>
      <p:pic>
        <p:nvPicPr>
          <p:cNvPr id="57368" name="Picture 24"/>
          <p:cNvPicPr>
            <a:picLocks noChangeAspect="1" noChangeArrowheads="1"/>
          </p:cNvPicPr>
          <p:nvPr/>
        </p:nvPicPr>
        <p:blipFill>
          <a:blip r:embed="rId5"/>
          <a:srcRect/>
          <a:stretch>
            <a:fillRect/>
          </a:stretch>
        </p:blipFill>
        <p:spPr bwMode="auto">
          <a:xfrm>
            <a:off x="4380549" y="4828224"/>
            <a:ext cx="3186112" cy="1190122"/>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Memberships &amp; Honors</a:t>
            </a:r>
            <a:endParaRPr lang="en-US" dirty="0"/>
          </a:p>
        </p:txBody>
      </p:sp>
      <p:sp>
        <p:nvSpPr>
          <p:cNvPr id="4" name="Date Placeholder 3"/>
          <p:cNvSpPr>
            <a:spLocks noGrp="1"/>
          </p:cNvSpPr>
          <p:nvPr>
            <p:ph type="dt" sz="half" idx="10"/>
          </p:nvPr>
        </p:nvSpPr>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p:txBody>
          <a:bodyPr/>
          <a:lstStyle/>
          <a:p>
            <a:pPr>
              <a:defRPr/>
            </a:pPr>
            <a:fld id="{6B59D3AB-3998-430B-8BC7-122C3932CFA2}" type="slidenum">
              <a:rPr lang="en-US" smtClean="0"/>
              <a:pPr>
                <a:defRPr/>
              </a:pPr>
              <a:t>8</a:t>
            </a:fld>
            <a:endParaRPr lang="en-US"/>
          </a:p>
        </p:txBody>
      </p:sp>
      <p:sp>
        <p:nvSpPr>
          <p:cNvPr id="31" name="Content Placeholder 2"/>
          <p:cNvSpPr txBox="1">
            <a:spLocks/>
          </p:cNvSpPr>
          <p:nvPr/>
        </p:nvSpPr>
        <p:spPr bwMode="auto">
          <a:xfrm>
            <a:off x="685800" y="1485900"/>
            <a:ext cx="8107680"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Member of National Academy of Engineering</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Foreign</a:t>
            </a:r>
            <a:r>
              <a:rPr kumimoji="0" lang="en-US" sz="2000" b="0" i="0" u="none" strike="noStrike" kern="0" cap="none" spc="0" normalizeH="0" noProof="0" dirty="0" smtClean="0">
                <a:ln>
                  <a:noFill/>
                </a:ln>
                <a:solidFill>
                  <a:schemeClr val="tx1"/>
                </a:solidFill>
                <a:effectLst/>
                <a:uLnTx/>
                <a:uFillTx/>
                <a:latin typeface="+mn-lt"/>
                <a:ea typeface="ＭＳ Ｐゴシック" pitchFamily="-112" charset="-128"/>
                <a:cs typeface="ＭＳ Ｐゴシック" pitchFamily="-112" charset="-128"/>
              </a:rPr>
              <a:t> member of the Russian Academy of Natural Sciences</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lang="en-US" sz="2000" kern="0" baseline="0" dirty="0" smtClean="0">
                <a:latin typeface="+mn-lt"/>
                <a:cs typeface="ＭＳ Ｐゴシック" pitchFamily="-112" charset="-128"/>
              </a:rPr>
              <a:t>Member of the Finnish Academy of Sciences</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kumimoji="0" lang="en-US" sz="2000" b="0" i="0" u="none" strike="noStrike" kern="0" cap="none" spc="0" normalizeH="0" noProof="0" dirty="0" smtClean="0">
                <a:ln>
                  <a:noFill/>
                </a:ln>
                <a:solidFill>
                  <a:schemeClr val="tx1"/>
                </a:solidFill>
                <a:effectLst/>
                <a:uLnTx/>
                <a:uFillTx/>
                <a:latin typeface="+mn-lt"/>
                <a:ea typeface="ＭＳ Ｐゴシック" pitchFamily="-112" charset="-128"/>
                <a:cs typeface="ＭＳ Ｐゴシック" pitchFamily="-112" charset="-128"/>
              </a:rPr>
              <a:t>Member of the Polish Academy of Sciences</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lang="en-US" sz="2000" kern="0" baseline="0" dirty="0" smtClean="0">
                <a:latin typeface="+mn-lt"/>
                <a:cs typeface="ＭＳ Ｐゴシック" pitchFamily="-112" charset="-128"/>
              </a:rPr>
              <a:t>Member</a:t>
            </a:r>
            <a:r>
              <a:rPr lang="en-US" sz="2000" kern="0" dirty="0" smtClean="0">
                <a:latin typeface="+mn-lt"/>
                <a:cs typeface="ＭＳ Ｐゴシック" pitchFamily="-112" charset="-128"/>
              </a:rPr>
              <a:t> of the Korean Academy of Sciences &amp; Technology</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lang="en-US" sz="2000" kern="0" dirty="0" smtClean="0">
                <a:latin typeface="+mn-lt"/>
                <a:cs typeface="ＭＳ Ｐゴシック" pitchFamily="-112" charset="-128"/>
              </a:rPr>
              <a:t>Member of the Bulgarian Academy of Sciences</a:t>
            </a: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lang="en-US" sz="2000" kern="0" dirty="0" smtClean="0">
                <a:latin typeface="+mn-lt"/>
                <a:cs typeface="ＭＳ Ｐゴシック" pitchFamily="-112" charset="-128"/>
              </a:rPr>
              <a:t>Fellow of IEEE, AAAS, ACM, IFSA, and AAAI</a:t>
            </a: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r>
              <a:rPr lang="en-US" sz="2000" kern="0" dirty="0" smtClean="0">
                <a:latin typeface="+mn-lt"/>
                <a:cs typeface="ＭＳ Ｐゴシック" pitchFamily="-112" charset="-128"/>
              </a:rPr>
              <a:t>Recipient of 26 honorary </a:t>
            </a:r>
            <a:r>
              <a:rPr lang="en-US" sz="2000" kern="0" dirty="0" err="1" smtClean="0">
                <a:latin typeface="+mn-lt"/>
                <a:cs typeface="ＭＳ Ｐゴシック" pitchFamily="-112" charset="-128"/>
              </a:rPr>
              <a:t>Doctrates</a:t>
            </a:r>
            <a:endParaRPr lang="en-US" sz="2000" kern="0" dirty="0" smtClean="0">
              <a:latin typeface="+mn-lt"/>
              <a:cs typeface="ＭＳ Ｐゴシック" pitchFamily="-112" charset="-128"/>
            </a:endParaRPr>
          </a:p>
          <a:p>
            <a:pPr marL="342900" marR="0" lvl="0" indent="-342900" algn="l" defTabSz="914400" rtl="0" eaLnBrk="1" fontAlgn="base" latinLnBrk="0" hangingPunct="1">
              <a:lnSpc>
                <a:spcPct val="100000"/>
              </a:lnSpc>
              <a:spcBef>
                <a:spcPct val="20000"/>
              </a:spcBef>
              <a:spcAft>
                <a:spcPct val="0"/>
              </a:spcAft>
              <a:buClr>
                <a:schemeClr val="bg2"/>
              </a:buClr>
              <a:buSzPct val="80000"/>
              <a:buFontTx/>
              <a:buBlip>
                <a:blip r:embed="rId2"/>
              </a:buBlip>
              <a:tabLst/>
              <a:defRPr/>
            </a:pPr>
            <a:endParaRPr lang="en-US" sz="2000" kern="0" dirty="0" smtClean="0">
              <a:latin typeface="+mn-lt"/>
              <a:cs typeface="ＭＳ Ｐゴシック" pitchFamily="-112" charset="-128"/>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p:cNvPicPr>
            <a:picLocks noChangeAspect="1" noChangeArrowheads="1"/>
          </p:cNvPicPr>
          <p:nvPr/>
        </p:nvPicPr>
        <p:blipFill>
          <a:blip r:embed="rId2"/>
          <a:srcRect l="3249" r="1875"/>
          <a:stretch>
            <a:fillRect/>
          </a:stretch>
        </p:blipFill>
        <p:spPr bwMode="auto">
          <a:xfrm>
            <a:off x="6299200" y="2077720"/>
            <a:ext cx="2702560" cy="1711960"/>
          </a:xfrm>
          <a:prstGeom prst="rect">
            <a:avLst/>
          </a:prstGeom>
          <a:ln>
            <a:noFill/>
          </a:ln>
          <a:effectLst>
            <a:softEdge rad="112500"/>
          </a:effectLst>
        </p:spPr>
      </p:pic>
      <p:pic>
        <p:nvPicPr>
          <p:cNvPr id="25" name="Picture 2"/>
          <p:cNvPicPr>
            <a:picLocks noChangeAspect="1" noChangeArrowheads="1"/>
          </p:cNvPicPr>
          <p:nvPr/>
        </p:nvPicPr>
        <p:blipFill>
          <a:blip r:embed="rId3"/>
          <a:srcRect l="26618" t="6038" r="24659" b="12453"/>
          <a:stretch>
            <a:fillRect/>
          </a:stretch>
        </p:blipFill>
        <p:spPr bwMode="auto">
          <a:xfrm>
            <a:off x="7599680" y="4094480"/>
            <a:ext cx="1391920" cy="1645920"/>
          </a:xfrm>
          <a:prstGeom prst="rect">
            <a:avLst/>
          </a:prstGeom>
          <a:ln>
            <a:noFill/>
          </a:ln>
          <a:effectLst>
            <a:softEdge rad="112500"/>
          </a:effectLst>
        </p:spPr>
      </p:pic>
      <p:sp>
        <p:nvSpPr>
          <p:cNvPr id="2" name="Title 1"/>
          <p:cNvSpPr>
            <a:spLocks noGrp="1"/>
          </p:cNvSpPr>
          <p:nvPr>
            <p:ph type="title"/>
          </p:nvPr>
        </p:nvSpPr>
        <p:spPr>
          <a:xfrm>
            <a:off x="685800" y="497840"/>
            <a:ext cx="7772400" cy="1143000"/>
          </a:xfrm>
        </p:spPr>
        <p:txBody>
          <a:bodyPr/>
          <a:lstStyle/>
          <a:p>
            <a:r>
              <a:rPr lang="en-US" dirty="0" smtClean="0"/>
              <a:t>Medals &amp; Awards</a:t>
            </a:r>
            <a:endParaRPr lang="en-US" dirty="0"/>
          </a:p>
        </p:txBody>
      </p:sp>
      <p:sp>
        <p:nvSpPr>
          <p:cNvPr id="4" name="Date Placeholder 3"/>
          <p:cNvSpPr>
            <a:spLocks noGrp="1"/>
          </p:cNvSpPr>
          <p:nvPr>
            <p:ph type="dt" sz="half" idx="10"/>
          </p:nvPr>
        </p:nvSpPr>
        <p:spPr>
          <a:xfrm>
            <a:off x="1219200" y="6162040"/>
            <a:ext cx="3124200" cy="365125"/>
          </a:xfrm>
        </p:spPr>
        <p:txBody>
          <a:bodyPr/>
          <a:lstStyle/>
          <a:p>
            <a:pPr>
              <a:defRPr/>
            </a:pPr>
            <a:fld id="{DED3F9CC-B228-42BD-95E7-E5E4ABED8814}" type="datetime1">
              <a:rPr lang="en-US" smtClean="0"/>
              <a:pPr>
                <a:defRPr/>
              </a:pPr>
              <a:t>11/18/2012</a:t>
            </a:fld>
            <a:endParaRPr lang="en-US"/>
          </a:p>
        </p:txBody>
      </p:sp>
      <p:sp>
        <p:nvSpPr>
          <p:cNvPr id="5" name="Slide Number Placeholder 4"/>
          <p:cNvSpPr>
            <a:spLocks noGrp="1"/>
          </p:cNvSpPr>
          <p:nvPr>
            <p:ph type="sldNum" sz="quarter" idx="11"/>
          </p:nvPr>
        </p:nvSpPr>
        <p:spPr>
          <a:xfrm>
            <a:off x="533400" y="6162040"/>
            <a:ext cx="685800" cy="365125"/>
          </a:xfrm>
        </p:spPr>
        <p:txBody>
          <a:bodyPr/>
          <a:lstStyle/>
          <a:p>
            <a:pPr>
              <a:defRPr/>
            </a:pPr>
            <a:fld id="{6B59D3AB-3998-430B-8BC7-122C3932CFA2}" type="slidenum">
              <a:rPr lang="en-US" smtClean="0"/>
              <a:pPr>
                <a:defRPr/>
              </a:pPr>
              <a:t>9</a:t>
            </a:fld>
            <a:endParaRPr lang="en-US"/>
          </a:p>
        </p:txBody>
      </p:sp>
      <p:sp>
        <p:nvSpPr>
          <p:cNvPr id="10" name="Content Placeholder 2"/>
          <p:cNvSpPr txBox="1">
            <a:spLocks/>
          </p:cNvSpPr>
          <p:nvPr/>
        </p:nvSpPr>
        <p:spPr bwMode="auto">
          <a:xfrm>
            <a:off x="685800" y="1485900"/>
            <a:ext cx="8107680"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Presidential Friendship Medal, Republic of Azerbaijan</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Silicon Valley Engineering Hall of Fame</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Benjamin Franklin Institute Medal</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Nixdorf Museum Wall of Fame</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IEEE Richard W. Hamming Medal</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ACM Allen Newell Award</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V. Kaufmann Prize</a:t>
            </a:r>
          </a:p>
          <a:p>
            <a:pPr marL="342900" indent="-342900" eaLnBrk="1" hangingPunct="1">
              <a:spcBef>
                <a:spcPct val="20000"/>
              </a:spcBef>
              <a:buClr>
                <a:schemeClr val="bg2"/>
              </a:buClr>
              <a:buSzPct val="80000"/>
              <a:buBlip>
                <a:blip r:embed="rId4"/>
              </a:buBlip>
            </a:pPr>
            <a:r>
              <a:rPr lang="en-US" sz="2000" kern="0" dirty="0" err="1" smtClean="0">
                <a:latin typeface="+mn-lt"/>
                <a:cs typeface="ＭＳ Ｐゴシック" pitchFamily="-112" charset="-128"/>
              </a:rPr>
              <a:t>Kampe</a:t>
            </a:r>
            <a:r>
              <a:rPr lang="en-US" sz="2000" kern="0" dirty="0" smtClean="0">
                <a:latin typeface="+mn-lt"/>
                <a:cs typeface="ＭＳ Ｐゴシック" pitchFamily="-112" charset="-128"/>
              </a:rPr>
              <a:t> de </a:t>
            </a:r>
            <a:r>
              <a:rPr lang="en-US" sz="2000" kern="0" dirty="0" err="1" smtClean="0">
                <a:latin typeface="+mn-lt"/>
                <a:cs typeface="ＭＳ Ｐゴシック" pitchFamily="-112" charset="-128"/>
              </a:rPr>
              <a:t>Feriet</a:t>
            </a:r>
            <a:r>
              <a:rPr lang="en-US" sz="2000" kern="0" dirty="0" smtClean="0">
                <a:latin typeface="+mn-lt"/>
                <a:cs typeface="ＭＳ Ｐゴシック" pitchFamily="-112" charset="-128"/>
              </a:rPr>
              <a:t> Prize</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IEEE Education Medal</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IEEE Medal of Honor</a:t>
            </a:r>
          </a:p>
          <a:p>
            <a:pPr marL="342900" indent="-342900" eaLnBrk="1" hangingPunct="1">
              <a:spcBef>
                <a:spcPct val="20000"/>
              </a:spcBef>
              <a:buClr>
                <a:schemeClr val="bg2"/>
              </a:buClr>
              <a:buSzPct val="80000"/>
              <a:buBlip>
                <a:blip r:embed="rId4"/>
              </a:buBlip>
            </a:pPr>
            <a:r>
              <a:rPr lang="en-US" sz="2000" kern="0" dirty="0" err="1" smtClean="0">
                <a:latin typeface="+mn-lt"/>
                <a:cs typeface="ＭＳ Ｐゴシック" pitchFamily="-112" charset="-128"/>
              </a:rPr>
              <a:t>Grigore</a:t>
            </a:r>
            <a:r>
              <a:rPr lang="en-US" sz="2000" kern="0" dirty="0" smtClean="0">
                <a:latin typeface="+mn-lt"/>
                <a:cs typeface="ＭＳ Ｐゴシック" pitchFamily="-112" charset="-128"/>
              </a:rPr>
              <a:t> </a:t>
            </a:r>
            <a:r>
              <a:rPr lang="en-US" sz="2000" kern="0" dirty="0" err="1" smtClean="0">
                <a:latin typeface="+mn-lt"/>
                <a:cs typeface="ＭＳ Ｐゴシック" pitchFamily="-112" charset="-128"/>
              </a:rPr>
              <a:t>Moisil</a:t>
            </a:r>
            <a:r>
              <a:rPr lang="en-US" sz="2000" kern="0" dirty="0" smtClean="0">
                <a:latin typeface="+mn-lt"/>
                <a:cs typeface="ＭＳ Ｐゴシック" pitchFamily="-112" charset="-128"/>
              </a:rPr>
              <a:t> Prize</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IEEE SMC Norbert Wiener </a:t>
            </a:r>
            <a:br>
              <a:rPr lang="en-US" sz="2000" kern="0" dirty="0" smtClean="0">
                <a:latin typeface="+mn-lt"/>
                <a:cs typeface="ＭＳ Ｐゴシック" pitchFamily="-112" charset="-128"/>
              </a:rPr>
            </a:br>
            <a:r>
              <a:rPr lang="en-US" sz="2000" kern="0" dirty="0" smtClean="0">
                <a:latin typeface="+mn-lt"/>
                <a:cs typeface="ＭＳ Ｐゴシック" pitchFamily="-112" charset="-128"/>
              </a:rPr>
              <a:t>Award</a:t>
            </a:r>
          </a:p>
        </p:txBody>
      </p:sp>
      <p:sp>
        <p:nvSpPr>
          <p:cNvPr id="11" name="Content Placeholder 2"/>
          <p:cNvSpPr txBox="1">
            <a:spLocks/>
          </p:cNvSpPr>
          <p:nvPr/>
        </p:nvSpPr>
        <p:spPr bwMode="auto">
          <a:xfrm>
            <a:off x="4701540" y="4025900"/>
            <a:ext cx="3406140" cy="21869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Copernicus Medal</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AI Hall of Fame</a:t>
            </a:r>
          </a:p>
          <a:p>
            <a:pPr marL="34290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Bolzano Medal</a:t>
            </a:r>
          </a:p>
          <a:p>
            <a:pPr marL="342900" indent="-342900" eaLnBrk="1" hangingPunct="1">
              <a:spcBef>
                <a:spcPct val="20000"/>
              </a:spcBef>
              <a:buClr>
                <a:schemeClr val="bg2"/>
              </a:buClr>
              <a:buSzPct val="80000"/>
              <a:buBlip>
                <a:blip r:embed="rId4"/>
              </a:buBlip>
            </a:pPr>
            <a:r>
              <a:rPr lang="en-US" sz="2000" kern="0" dirty="0" err="1" smtClean="0">
                <a:latin typeface="+mn-lt"/>
                <a:cs typeface="ＭＳ Ｐゴシック" pitchFamily="-112" charset="-128"/>
              </a:rPr>
              <a:t>Okawa</a:t>
            </a:r>
            <a:r>
              <a:rPr lang="en-US" sz="2000" kern="0" dirty="0" smtClean="0">
                <a:latin typeface="+mn-lt"/>
                <a:cs typeface="ＭＳ Ｐゴシック" pitchFamily="-112" charset="-128"/>
              </a:rPr>
              <a:t> Prize</a:t>
            </a:r>
          </a:p>
          <a:p>
            <a:pPr marL="342900" lvl="0" indent="-342900" eaLnBrk="1" hangingPunct="1">
              <a:spcBef>
                <a:spcPct val="20000"/>
              </a:spcBef>
              <a:buClr>
                <a:schemeClr val="bg2"/>
              </a:buClr>
              <a:buSzPct val="80000"/>
              <a:buBlip>
                <a:blip r:embed="rId4"/>
              </a:buBlip>
            </a:pPr>
            <a:r>
              <a:rPr lang="en-US" sz="2000" kern="0" dirty="0" smtClean="0">
                <a:latin typeface="+mn-lt"/>
                <a:cs typeface="ＭＳ Ｐゴシック" pitchFamily="-112" charset="-128"/>
              </a:rPr>
              <a:t>Honda Prize</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EEE_customSlides">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ieee_corporate_template_1</Template>
  <TotalTime>670</TotalTime>
  <Words>1057</Words>
  <Application>Microsoft Office PowerPoint</Application>
  <PresentationFormat>On-screen Show (4:3)</PresentationFormat>
  <Paragraphs>163</Paragraphs>
  <Slides>16</Slides>
  <Notes>0</Notes>
  <HiddenSlides>3</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ieee_corporate_template_1</vt:lpstr>
      <vt:lpstr>IEEE_customSlides</vt:lpstr>
      <vt:lpstr>Introducing Professor  Lotfi A. Zadeh</vt:lpstr>
      <vt:lpstr>Short Bio</vt:lpstr>
      <vt:lpstr>Short Bio – Education</vt:lpstr>
      <vt:lpstr>Early Research Focus</vt:lpstr>
      <vt:lpstr>Later Years 1963-Present</vt:lpstr>
      <vt:lpstr>Teaching &amp; Research</vt:lpstr>
      <vt:lpstr>Fields of Interest</vt:lpstr>
      <vt:lpstr>Memberships &amp; Honors</vt:lpstr>
      <vt:lpstr>Medals &amp; Awards</vt:lpstr>
      <vt:lpstr>IEEE Medals &amp; Awards</vt:lpstr>
      <vt:lpstr>Publications, Citation, &amp; Patents</vt:lpstr>
      <vt:lpstr>Impact</vt:lpstr>
      <vt:lpstr>Quotes</vt:lpstr>
      <vt:lpstr>Fuzzy Journals (24)</vt:lpstr>
      <vt:lpstr>Soft Computing Journals (20)</vt:lpstr>
      <vt:lpstr>References</vt:lpstr>
    </vt:vector>
  </TitlesOfParts>
  <Company>IEEE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ftardo</dc:creator>
  <cp:lastModifiedBy>Kouros</cp:lastModifiedBy>
  <cp:revision>11</cp:revision>
  <dcterms:created xsi:type="dcterms:W3CDTF">2010-02-05T19:49:13Z</dcterms:created>
  <dcterms:modified xsi:type="dcterms:W3CDTF">2012-11-18T12:19:58Z</dcterms:modified>
</cp:coreProperties>
</file>